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7" r:id="rId2"/>
    <p:sldId id="258" r:id="rId3"/>
    <p:sldId id="335" r:id="rId4"/>
    <p:sldId id="285" r:id="rId5"/>
    <p:sldId id="281" r:id="rId6"/>
    <p:sldId id="287" r:id="rId7"/>
    <p:sldId id="288" r:id="rId8"/>
    <p:sldId id="289" r:id="rId9"/>
    <p:sldId id="334" r:id="rId10"/>
    <p:sldId id="259" r:id="rId11"/>
    <p:sldId id="294" r:id="rId12"/>
    <p:sldId id="290" r:id="rId13"/>
    <p:sldId id="291" r:id="rId14"/>
    <p:sldId id="295" r:id="rId15"/>
    <p:sldId id="292" r:id="rId16"/>
    <p:sldId id="296" r:id="rId17"/>
    <p:sldId id="297" r:id="rId18"/>
    <p:sldId id="298" r:id="rId19"/>
    <p:sldId id="299" r:id="rId20"/>
    <p:sldId id="300" r:id="rId21"/>
    <p:sldId id="301" r:id="rId22"/>
    <p:sldId id="302" r:id="rId23"/>
    <p:sldId id="303" r:id="rId24"/>
    <p:sldId id="304" r:id="rId25"/>
    <p:sldId id="312" r:id="rId26"/>
    <p:sldId id="307" r:id="rId27"/>
    <p:sldId id="313" r:id="rId28"/>
    <p:sldId id="314" r:id="rId29"/>
    <p:sldId id="315" r:id="rId30"/>
    <p:sldId id="316" r:id="rId31"/>
    <p:sldId id="317" r:id="rId32"/>
    <p:sldId id="318" r:id="rId33"/>
    <p:sldId id="319" r:id="rId34"/>
    <p:sldId id="320" r:id="rId35"/>
    <p:sldId id="321" r:id="rId36"/>
    <p:sldId id="325" r:id="rId37"/>
    <p:sldId id="322" r:id="rId38"/>
    <p:sldId id="323" r:id="rId39"/>
    <p:sldId id="324" r:id="rId40"/>
    <p:sldId id="326" r:id="rId41"/>
    <p:sldId id="327" r:id="rId42"/>
    <p:sldId id="329" r:id="rId43"/>
    <p:sldId id="330" r:id="rId44"/>
    <p:sldId id="328" r:id="rId45"/>
    <p:sldId id="331" r:id="rId46"/>
    <p:sldId id="332" r:id="rId47"/>
    <p:sldId id="333" r:id="rId48"/>
    <p:sldId id="26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 LIN" initials="HH" lastIdx="1" clrIdx="0">
    <p:extLst/>
  </p:cmAuthor>
  <p:cmAuthor id="2" name="Administrator" initials="A"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55" autoAdjust="0"/>
    <p:restoredTop sz="80643"/>
  </p:normalViewPr>
  <p:slideViewPr>
    <p:cSldViewPr snapToGrid="0" snapToObjects="1">
      <p:cViewPr>
        <p:scale>
          <a:sx n="66" d="100"/>
          <a:sy n="66" d="100"/>
        </p:scale>
        <p:origin x="1578"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Light" panose="020F03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Light" panose="020F0302020204030204" pitchFamily="34" charset="0"/>
              </a:defRPr>
            </a:lvl1pPr>
          </a:lstStyle>
          <a:p>
            <a:fld id="{270FF55E-5BFA-3B4C-9BF3-789AA4473B60}" type="datetimeFigureOut">
              <a:rPr lang="en-US" smtClean="0"/>
              <a:pPr/>
              <a:t>4/17/2019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Light" panose="020F03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Light" panose="020F0302020204030204" pitchFamily="34" charset="0"/>
              </a:defRPr>
            </a:lvl1pPr>
          </a:lstStyle>
          <a:p>
            <a:fld id="{931FE148-719E-4844-843E-048AC4937362}" type="slidenum">
              <a:rPr lang="en-US" smtClean="0"/>
              <a:pPr/>
              <a:t>‹#›</a:t>
            </a:fld>
            <a:endParaRPr lang="en-US" dirty="0"/>
          </a:p>
        </p:txBody>
      </p:sp>
    </p:spTree>
    <p:extLst>
      <p:ext uri="{BB962C8B-B14F-4D97-AF65-F5344CB8AC3E}">
        <p14:creationId xmlns:p14="http://schemas.microsoft.com/office/powerpoint/2010/main" val="1308784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Light" panose="020F0302020204030204" pitchFamily="34" charset="0"/>
        <a:ea typeface="+mn-ea"/>
        <a:cs typeface="+mn-cs"/>
      </a:defRPr>
    </a:lvl1pPr>
    <a:lvl2pPr marL="457200" algn="l" defTabSz="914400" rtl="0" eaLnBrk="1" latinLnBrk="0" hangingPunct="1">
      <a:defRPr sz="1200" kern="1200">
        <a:solidFill>
          <a:schemeClr val="tx1"/>
        </a:solidFill>
        <a:latin typeface="Calibri Light" panose="020F0302020204030204" pitchFamily="34" charset="0"/>
        <a:ea typeface="+mn-ea"/>
        <a:cs typeface="+mn-cs"/>
      </a:defRPr>
    </a:lvl2pPr>
    <a:lvl3pPr marL="914400" algn="l" defTabSz="914400" rtl="0" eaLnBrk="1" latinLnBrk="0" hangingPunct="1">
      <a:defRPr sz="1200" kern="1200">
        <a:solidFill>
          <a:schemeClr val="tx1"/>
        </a:solidFill>
        <a:latin typeface="Calibri Light" panose="020F0302020204030204" pitchFamily="34" charset="0"/>
        <a:ea typeface="+mn-ea"/>
        <a:cs typeface="+mn-cs"/>
      </a:defRPr>
    </a:lvl3pPr>
    <a:lvl4pPr marL="1371600" algn="l" defTabSz="914400" rtl="0" eaLnBrk="1" latinLnBrk="0" hangingPunct="1">
      <a:defRPr sz="1200" kern="1200">
        <a:solidFill>
          <a:schemeClr val="tx1"/>
        </a:solidFill>
        <a:latin typeface="Calibri Light" panose="020F0302020204030204" pitchFamily="34" charset="0"/>
        <a:ea typeface="+mn-ea"/>
        <a:cs typeface="+mn-cs"/>
      </a:defRPr>
    </a:lvl4pPr>
    <a:lvl5pPr marL="1828800" algn="l" defTabSz="914400" rtl="0" eaLnBrk="1" latinLnBrk="0" hangingPunct="1">
      <a:defRPr sz="1200" kern="1200">
        <a:solidFill>
          <a:schemeClr val="tx1"/>
        </a:solidFill>
        <a:latin typeface="Calibri Light" panose="020F03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大家好，欢迎收看</a:t>
            </a:r>
            <a:r>
              <a:rPr lang="zh-CN" altLang="en-US" sz="1200" kern="1200" dirty="0">
                <a:solidFill>
                  <a:schemeClr val="tx1"/>
                </a:solidFill>
                <a:effectLst/>
                <a:ea typeface="等线" panose="02010600030101010101" pitchFamily="2" charset="-122"/>
                <a:cs typeface="+mn-cs"/>
              </a:rPr>
              <a:t>华泰美国思迪开户系统教学视频</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1</a:t>
            </a:fld>
            <a:endParaRPr lang="en-US"/>
          </a:p>
        </p:txBody>
      </p:sp>
    </p:spTree>
    <p:extLst>
      <p:ext uri="{BB962C8B-B14F-4D97-AF65-F5344CB8AC3E}">
        <p14:creationId xmlns:p14="http://schemas.microsoft.com/office/powerpoint/2010/main" val="1444421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11</a:t>
            </a:fld>
            <a:endParaRPr lang="en-US"/>
          </a:p>
        </p:txBody>
      </p:sp>
    </p:spTree>
    <p:extLst>
      <p:ext uri="{BB962C8B-B14F-4D97-AF65-F5344CB8AC3E}">
        <p14:creationId xmlns:p14="http://schemas.microsoft.com/office/powerpoint/2010/main" val="496753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12</a:t>
            </a:fld>
            <a:endParaRPr lang="en-US"/>
          </a:p>
        </p:txBody>
      </p:sp>
    </p:spTree>
    <p:extLst>
      <p:ext uri="{BB962C8B-B14F-4D97-AF65-F5344CB8AC3E}">
        <p14:creationId xmlns:p14="http://schemas.microsoft.com/office/powerpoint/2010/main" val="4029652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13</a:t>
            </a:fld>
            <a:endParaRPr lang="en-US"/>
          </a:p>
        </p:txBody>
      </p:sp>
    </p:spTree>
    <p:extLst>
      <p:ext uri="{BB962C8B-B14F-4D97-AF65-F5344CB8AC3E}">
        <p14:creationId xmlns:p14="http://schemas.microsoft.com/office/powerpoint/2010/main" val="2531268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14</a:t>
            </a:fld>
            <a:endParaRPr lang="en-US"/>
          </a:p>
        </p:txBody>
      </p:sp>
    </p:spTree>
    <p:extLst>
      <p:ext uri="{BB962C8B-B14F-4D97-AF65-F5344CB8AC3E}">
        <p14:creationId xmlns:p14="http://schemas.microsoft.com/office/powerpoint/2010/main" val="492213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15</a:t>
            </a:fld>
            <a:endParaRPr lang="en-US"/>
          </a:p>
        </p:txBody>
      </p:sp>
    </p:spTree>
    <p:extLst>
      <p:ext uri="{BB962C8B-B14F-4D97-AF65-F5344CB8AC3E}">
        <p14:creationId xmlns:p14="http://schemas.microsoft.com/office/powerpoint/2010/main" val="2320591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16</a:t>
            </a:fld>
            <a:endParaRPr lang="en-US"/>
          </a:p>
        </p:txBody>
      </p:sp>
    </p:spTree>
    <p:extLst>
      <p:ext uri="{BB962C8B-B14F-4D97-AF65-F5344CB8AC3E}">
        <p14:creationId xmlns:p14="http://schemas.microsoft.com/office/powerpoint/2010/main" val="3293168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17</a:t>
            </a:fld>
            <a:endParaRPr lang="en-US"/>
          </a:p>
        </p:txBody>
      </p:sp>
    </p:spTree>
    <p:extLst>
      <p:ext uri="{BB962C8B-B14F-4D97-AF65-F5344CB8AC3E}">
        <p14:creationId xmlns:p14="http://schemas.microsoft.com/office/powerpoint/2010/main" val="1485771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18</a:t>
            </a:fld>
            <a:endParaRPr lang="en-US"/>
          </a:p>
        </p:txBody>
      </p:sp>
    </p:spTree>
    <p:extLst>
      <p:ext uri="{BB962C8B-B14F-4D97-AF65-F5344CB8AC3E}">
        <p14:creationId xmlns:p14="http://schemas.microsoft.com/office/powerpoint/2010/main" val="1807634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19</a:t>
            </a:fld>
            <a:endParaRPr lang="en-US"/>
          </a:p>
        </p:txBody>
      </p:sp>
    </p:spTree>
    <p:extLst>
      <p:ext uri="{BB962C8B-B14F-4D97-AF65-F5344CB8AC3E}">
        <p14:creationId xmlns:p14="http://schemas.microsoft.com/office/powerpoint/2010/main" val="3778476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20</a:t>
            </a:fld>
            <a:endParaRPr lang="en-US"/>
          </a:p>
        </p:txBody>
      </p:sp>
    </p:spTree>
    <p:extLst>
      <p:ext uri="{BB962C8B-B14F-4D97-AF65-F5344CB8AC3E}">
        <p14:creationId xmlns:p14="http://schemas.microsoft.com/office/powerpoint/2010/main" val="483775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1033353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21</a:t>
            </a:fld>
            <a:endParaRPr lang="en-US"/>
          </a:p>
        </p:txBody>
      </p:sp>
    </p:spTree>
    <p:extLst>
      <p:ext uri="{BB962C8B-B14F-4D97-AF65-F5344CB8AC3E}">
        <p14:creationId xmlns:p14="http://schemas.microsoft.com/office/powerpoint/2010/main" val="3041122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22</a:t>
            </a:fld>
            <a:endParaRPr lang="en-US"/>
          </a:p>
        </p:txBody>
      </p:sp>
    </p:spTree>
    <p:extLst>
      <p:ext uri="{BB962C8B-B14F-4D97-AF65-F5344CB8AC3E}">
        <p14:creationId xmlns:p14="http://schemas.microsoft.com/office/powerpoint/2010/main" val="3308883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23</a:t>
            </a:fld>
            <a:endParaRPr lang="en-US"/>
          </a:p>
        </p:txBody>
      </p:sp>
    </p:spTree>
    <p:extLst>
      <p:ext uri="{BB962C8B-B14F-4D97-AF65-F5344CB8AC3E}">
        <p14:creationId xmlns:p14="http://schemas.microsoft.com/office/powerpoint/2010/main" val="678879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24</a:t>
            </a:fld>
            <a:endParaRPr lang="en-US"/>
          </a:p>
        </p:txBody>
      </p:sp>
    </p:spTree>
    <p:extLst>
      <p:ext uri="{BB962C8B-B14F-4D97-AF65-F5344CB8AC3E}">
        <p14:creationId xmlns:p14="http://schemas.microsoft.com/office/powerpoint/2010/main" val="2762254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25</a:t>
            </a:fld>
            <a:endParaRPr lang="en-US"/>
          </a:p>
        </p:txBody>
      </p:sp>
    </p:spTree>
    <p:extLst>
      <p:ext uri="{BB962C8B-B14F-4D97-AF65-F5344CB8AC3E}">
        <p14:creationId xmlns:p14="http://schemas.microsoft.com/office/powerpoint/2010/main" val="1032763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28</a:t>
            </a:fld>
            <a:endParaRPr lang="en-US"/>
          </a:p>
        </p:txBody>
      </p:sp>
    </p:spTree>
    <p:extLst>
      <p:ext uri="{BB962C8B-B14F-4D97-AF65-F5344CB8AC3E}">
        <p14:creationId xmlns:p14="http://schemas.microsoft.com/office/powerpoint/2010/main" val="161892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31</a:t>
            </a:fld>
            <a:endParaRPr lang="en-US"/>
          </a:p>
        </p:txBody>
      </p:sp>
    </p:spTree>
    <p:extLst>
      <p:ext uri="{BB962C8B-B14F-4D97-AF65-F5344CB8AC3E}">
        <p14:creationId xmlns:p14="http://schemas.microsoft.com/office/powerpoint/2010/main" val="1809198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42</a:t>
            </a:fld>
            <a:endParaRPr lang="en-US"/>
          </a:p>
        </p:txBody>
      </p:sp>
    </p:spTree>
    <p:extLst>
      <p:ext uri="{BB962C8B-B14F-4D97-AF65-F5344CB8AC3E}">
        <p14:creationId xmlns:p14="http://schemas.microsoft.com/office/powerpoint/2010/main" val="521028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44</a:t>
            </a:fld>
            <a:endParaRPr lang="en-US"/>
          </a:p>
        </p:txBody>
      </p:sp>
    </p:spTree>
    <p:extLst>
      <p:ext uri="{BB962C8B-B14F-4D97-AF65-F5344CB8AC3E}">
        <p14:creationId xmlns:p14="http://schemas.microsoft.com/office/powerpoint/2010/main" val="643549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47</a:t>
            </a:fld>
            <a:endParaRPr lang="en-US"/>
          </a:p>
        </p:txBody>
      </p:sp>
    </p:spTree>
    <p:extLst>
      <p:ext uri="{BB962C8B-B14F-4D97-AF65-F5344CB8AC3E}">
        <p14:creationId xmlns:p14="http://schemas.microsoft.com/office/powerpoint/2010/main" val="3002786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931FE148-719E-4844-843E-048AC4937362}" type="slidenum">
              <a:rPr lang="en-US" smtClean="0"/>
              <a:t>3</a:t>
            </a:fld>
            <a:endParaRPr lang="en-US"/>
          </a:p>
        </p:txBody>
      </p:sp>
    </p:spTree>
    <p:extLst>
      <p:ext uri="{BB962C8B-B14F-4D97-AF65-F5344CB8AC3E}">
        <p14:creationId xmlns:p14="http://schemas.microsoft.com/office/powerpoint/2010/main" val="390824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A181B6-B371-4031-9CBE-ED0985B01CB6}" type="slidenum">
              <a:rPr lang="en-US"/>
              <a:pPr/>
              <a:t>48</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en-US"/>
              <a:t>Add key points in the history of your country to the timeline.</a:t>
            </a:r>
          </a:p>
        </p:txBody>
      </p:sp>
    </p:spTree>
    <p:extLst>
      <p:ext uri="{BB962C8B-B14F-4D97-AF65-F5344CB8AC3E}">
        <p14:creationId xmlns:p14="http://schemas.microsoft.com/office/powerpoint/2010/main" val="2104589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4</a:t>
            </a:fld>
            <a:endParaRPr lang="en-US"/>
          </a:p>
        </p:txBody>
      </p:sp>
    </p:spTree>
    <p:extLst>
      <p:ext uri="{BB962C8B-B14F-4D97-AF65-F5344CB8AC3E}">
        <p14:creationId xmlns:p14="http://schemas.microsoft.com/office/powerpoint/2010/main" val="97338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5</a:t>
            </a:fld>
            <a:endParaRPr lang="en-US"/>
          </a:p>
        </p:txBody>
      </p:sp>
    </p:spTree>
    <p:extLst>
      <p:ext uri="{BB962C8B-B14F-4D97-AF65-F5344CB8AC3E}">
        <p14:creationId xmlns:p14="http://schemas.microsoft.com/office/powerpoint/2010/main" val="195869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6</a:t>
            </a:fld>
            <a:endParaRPr lang="en-US"/>
          </a:p>
        </p:txBody>
      </p:sp>
    </p:spTree>
    <p:extLst>
      <p:ext uri="{BB962C8B-B14F-4D97-AF65-F5344CB8AC3E}">
        <p14:creationId xmlns:p14="http://schemas.microsoft.com/office/powerpoint/2010/main" val="2460525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7</a:t>
            </a:fld>
            <a:endParaRPr lang="en-US"/>
          </a:p>
        </p:txBody>
      </p:sp>
    </p:spTree>
    <p:extLst>
      <p:ext uri="{BB962C8B-B14F-4D97-AF65-F5344CB8AC3E}">
        <p14:creationId xmlns:p14="http://schemas.microsoft.com/office/powerpoint/2010/main" val="177767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8</a:t>
            </a:fld>
            <a:endParaRPr lang="en-US"/>
          </a:p>
        </p:txBody>
      </p:sp>
    </p:spTree>
    <p:extLst>
      <p:ext uri="{BB962C8B-B14F-4D97-AF65-F5344CB8AC3E}">
        <p14:creationId xmlns:p14="http://schemas.microsoft.com/office/powerpoint/2010/main" val="232812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panose="02010600030101010101" pitchFamily="2" charset="-122"/>
              </a:rPr>
              <a:t>首先，我们来看一下个人帐户开户</a:t>
            </a:r>
            <a:endParaRPr lang="en-US" dirty="0"/>
          </a:p>
        </p:txBody>
      </p:sp>
      <p:sp>
        <p:nvSpPr>
          <p:cNvPr id="4" name="Slide Number Placeholder 3"/>
          <p:cNvSpPr>
            <a:spLocks noGrp="1"/>
          </p:cNvSpPr>
          <p:nvPr>
            <p:ph type="sldNum" sz="quarter" idx="10"/>
          </p:nvPr>
        </p:nvSpPr>
        <p:spPr/>
        <p:txBody>
          <a:bodyPr/>
          <a:lstStyle/>
          <a:p>
            <a:fld id="{931FE148-719E-4844-843E-048AC4937362}" type="slidenum">
              <a:rPr lang="en-US" smtClean="0"/>
              <a:t>10</a:t>
            </a:fld>
            <a:endParaRPr lang="en-US"/>
          </a:p>
        </p:txBody>
      </p:sp>
    </p:spTree>
    <p:extLst>
      <p:ext uri="{BB962C8B-B14F-4D97-AF65-F5344CB8AC3E}">
        <p14:creationId xmlns:p14="http://schemas.microsoft.com/office/powerpoint/2010/main" val="240970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B3F47F-5CDB-6940-9C04-9DD1076BCA86}"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D99A8-8419-F946-BAF2-3976FBC501FF}" type="slidenum">
              <a:rPr lang="en-US" smtClean="0"/>
              <a:t>‹#›</a:t>
            </a:fld>
            <a:endParaRPr lang="en-US"/>
          </a:p>
        </p:txBody>
      </p:sp>
    </p:spTree>
    <p:extLst>
      <p:ext uri="{BB962C8B-B14F-4D97-AF65-F5344CB8AC3E}">
        <p14:creationId xmlns:p14="http://schemas.microsoft.com/office/powerpoint/2010/main" val="94486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B3F47F-5CDB-6940-9C04-9DD1076BCA86}"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D99A8-8419-F946-BAF2-3976FBC501FF}" type="slidenum">
              <a:rPr lang="en-US" smtClean="0"/>
              <a:t>‹#›</a:t>
            </a:fld>
            <a:endParaRPr lang="en-US"/>
          </a:p>
        </p:txBody>
      </p:sp>
    </p:spTree>
    <p:extLst>
      <p:ext uri="{BB962C8B-B14F-4D97-AF65-F5344CB8AC3E}">
        <p14:creationId xmlns:p14="http://schemas.microsoft.com/office/powerpoint/2010/main" val="47198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B3F47F-5CDB-6940-9C04-9DD1076BCA86}"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D99A8-8419-F946-BAF2-3976FBC501FF}" type="slidenum">
              <a:rPr lang="en-US" smtClean="0"/>
              <a:t>‹#›</a:t>
            </a:fld>
            <a:endParaRPr lang="en-US"/>
          </a:p>
        </p:txBody>
      </p:sp>
    </p:spTree>
    <p:extLst>
      <p:ext uri="{BB962C8B-B14F-4D97-AF65-F5344CB8AC3E}">
        <p14:creationId xmlns:p14="http://schemas.microsoft.com/office/powerpoint/2010/main" val="193384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B3F47F-5CDB-6940-9C04-9DD1076BCA86}"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D99A8-8419-F946-BAF2-3976FBC501FF}" type="slidenum">
              <a:rPr lang="en-US" smtClean="0"/>
              <a:t>‹#›</a:t>
            </a:fld>
            <a:endParaRPr lang="en-US"/>
          </a:p>
        </p:txBody>
      </p:sp>
    </p:spTree>
    <p:extLst>
      <p:ext uri="{BB962C8B-B14F-4D97-AF65-F5344CB8AC3E}">
        <p14:creationId xmlns:p14="http://schemas.microsoft.com/office/powerpoint/2010/main" val="919789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B3F47F-5CDB-6940-9C04-9DD1076BCA86}"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D99A8-8419-F946-BAF2-3976FBC501FF}" type="slidenum">
              <a:rPr lang="en-US" smtClean="0"/>
              <a:t>‹#›</a:t>
            </a:fld>
            <a:endParaRPr lang="en-US"/>
          </a:p>
        </p:txBody>
      </p:sp>
    </p:spTree>
    <p:extLst>
      <p:ext uri="{BB962C8B-B14F-4D97-AF65-F5344CB8AC3E}">
        <p14:creationId xmlns:p14="http://schemas.microsoft.com/office/powerpoint/2010/main" val="122190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B3F47F-5CDB-6940-9C04-9DD1076BCA86}"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D99A8-8419-F946-BAF2-3976FBC501FF}" type="slidenum">
              <a:rPr lang="en-US" smtClean="0"/>
              <a:t>‹#›</a:t>
            </a:fld>
            <a:endParaRPr lang="en-US"/>
          </a:p>
        </p:txBody>
      </p:sp>
    </p:spTree>
    <p:extLst>
      <p:ext uri="{BB962C8B-B14F-4D97-AF65-F5344CB8AC3E}">
        <p14:creationId xmlns:p14="http://schemas.microsoft.com/office/powerpoint/2010/main" val="653165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B3F47F-5CDB-6940-9C04-9DD1076BCA86}" type="datetimeFigureOut">
              <a:rPr lang="en-US" smtClean="0"/>
              <a:t>4/17/2019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AD99A8-8419-F946-BAF2-3976FBC501FF}" type="slidenum">
              <a:rPr lang="en-US" smtClean="0"/>
              <a:t>‹#›</a:t>
            </a:fld>
            <a:endParaRPr lang="en-US"/>
          </a:p>
        </p:txBody>
      </p:sp>
    </p:spTree>
    <p:extLst>
      <p:ext uri="{BB962C8B-B14F-4D97-AF65-F5344CB8AC3E}">
        <p14:creationId xmlns:p14="http://schemas.microsoft.com/office/powerpoint/2010/main" val="1957789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B3F47F-5CDB-6940-9C04-9DD1076BCA86}" type="datetimeFigureOut">
              <a:rPr lang="en-US" smtClean="0"/>
              <a:t>4/17/2019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AD99A8-8419-F946-BAF2-3976FBC501FF}" type="slidenum">
              <a:rPr lang="en-US" smtClean="0"/>
              <a:t>‹#›</a:t>
            </a:fld>
            <a:endParaRPr lang="en-US"/>
          </a:p>
        </p:txBody>
      </p:sp>
    </p:spTree>
    <p:extLst>
      <p:ext uri="{BB962C8B-B14F-4D97-AF65-F5344CB8AC3E}">
        <p14:creationId xmlns:p14="http://schemas.microsoft.com/office/powerpoint/2010/main" val="829519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3F47F-5CDB-6940-9C04-9DD1076BCA86}" type="datetimeFigureOut">
              <a:rPr lang="en-US" smtClean="0"/>
              <a:t>4/17/2019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AD99A8-8419-F946-BAF2-3976FBC501FF}" type="slidenum">
              <a:rPr lang="en-US" smtClean="0"/>
              <a:t>‹#›</a:t>
            </a:fld>
            <a:endParaRPr lang="en-US"/>
          </a:p>
        </p:txBody>
      </p:sp>
    </p:spTree>
    <p:extLst>
      <p:ext uri="{BB962C8B-B14F-4D97-AF65-F5344CB8AC3E}">
        <p14:creationId xmlns:p14="http://schemas.microsoft.com/office/powerpoint/2010/main" val="26527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B3F47F-5CDB-6940-9C04-9DD1076BCA86}"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D99A8-8419-F946-BAF2-3976FBC501FF}" type="slidenum">
              <a:rPr lang="en-US" smtClean="0"/>
              <a:t>‹#›</a:t>
            </a:fld>
            <a:endParaRPr lang="en-US"/>
          </a:p>
        </p:txBody>
      </p:sp>
    </p:spTree>
    <p:extLst>
      <p:ext uri="{BB962C8B-B14F-4D97-AF65-F5344CB8AC3E}">
        <p14:creationId xmlns:p14="http://schemas.microsoft.com/office/powerpoint/2010/main" val="28475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B3F47F-5CDB-6940-9C04-9DD1076BCA86}"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D99A8-8419-F946-BAF2-3976FBC501FF}" type="slidenum">
              <a:rPr lang="en-US" smtClean="0"/>
              <a:t>‹#›</a:t>
            </a:fld>
            <a:endParaRPr lang="en-US"/>
          </a:p>
        </p:txBody>
      </p:sp>
    </p:spTree>
    <p:extLst>
      <p:ext uri="{BB962C8B-B14F-4D97-AF65-F5344CB8AC3E}">
        <p14:creationId xmlns:p14="http://schemas.microsoft.com/office/powerpoint/2010/main" val="1299097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Light" panose="020F0302020204030204" pitchFamily="34" charset="0"/>
              </a:defRPr>
            </a:lvl1pPr>
          </a:lstStyle>
          <a:p>
            <a:fld id="{1DB3F47F-5CDB-6940-9C04-9DD1076BCA86}" type="datetimeFigureOut">
              <a:rPr lang="en-US" smtClean="0"/>
              <a:pPr/>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Light" panose="020F030202020403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defRPr>
            </a:lvl1pPr>
          </a:lstStyle>
          <a:p>
            <a:fld id="{31AD99A8-8419-F946-BAF2-3976FBC501FF}" type="slidenum">
              <a:rPr lang="en-US" smtClean="0"/>
              <a:pPr/>
              <a:t>‹#›</a:t>
            </a:fld>
            <a:endParaRPr lang="en-US" dirty="0"/>
          </a:p>
        </p:txBody>
      </p:sp>
    </p:spTree>
    <p:extLst>
      <p:ext uri="{BB962C8B-B14F-4D97-AF65-F5344CB8AC3E}">
        <p14:creationId xmlns:p14="http://schemas.microsoft.com/office/powerpoint/2010/main" val="631127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alibri Light" panose="020F03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8" Type="http://schemas.openxmlformats.org/officeDocument/2006/relationships/hyperlink" Target="https://www.twfhclife.com.tw/wp-content/uploads/W-8BEN_%E4%B8%AD%E8%8B%B1%E5%B0%8D%E7%85%A7.pdf" TargetMode="External"/><Relationship Id="rId3" Type="http://schemas.openxmlformats.org/officeDocument/2006/relationships/image" Target="../media/image1.png"/><Relationship Id="rId7"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hyperlink" Target="https://www.twfhclife.com.tw/wp-content/uploads/W-8BENE_%E4%B8%AD%E8%8B%B1%E5%B0%8D%E7%85%A7.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5.xml"/><Relationship Id="rId3" Type="http://schemas.openxmlformats.org/officeDocument/2006/relationships/slide" Target="slide4.xml"/><Relationship Id="rId7" Type="http://schemas.openxmlformats.org/officeDocument/2006/relationships/slide" Target="slide10.xml"/><Relationship Id="rId12" Type="http://schemas.openxmlformats.org/officeDocument/2006/relationships/slide" Target="slide30.xml"/><Relationship Id="rId2" Type="http://schemas.openxmlformats.org/officeDocument/2006/relationships/notesSlide" Target="../notesSlides/notesSlide3.xml"/><Relationship Id="rId16"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39.xml"/><Relationship Id="rId11" Type="http://schemas.openxmlformats.org/officeDocument/2006/relationships/slide" Target="slide29.xml"/><Relationship Id="rId5" Type="http://schemas.openxmlformats.org/officeDocument/2006/relationships/slide" Target="slide8.xml"/><Relationship Id="rId15" Type="http://schemas.openxmlformats.org/officeDocument/2006/relationships/slide" Target="slide43.xml"/><Relationship Id="rId10" Type="http://schemas.openxmlformats.org/officeDocument/2006/relationships/slide" Target="slide28.xml"/><Relationship Id="rId4" Type="http://schemas.openxmlformats.org/officeDocument/2006/relationships/slide" Target="slide7.xml"/><Relationship Id="rId9" Type="http://schemas.openxmlformats.org/officeDocument/2006/relationships/slide" Target="slide27.xml"/><Relationship Id="rId14" Type="http://schemas.openxmlformats.org/officeDocument/2006/relationships/slide" Target="slide4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hyperlink" Target="https://openaccount.huataiusa.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slide" Target="slide28.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slide" Target="slide10.xml"/><Relationship Id="rId4" Type="http://schemas.openxmlformats.org/officeDocument/2006/relationships/slide" Target="slide28.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hyperlink" Target="mailto:service@huataiusa.co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huataiusa.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slide" Target="slide44.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2.xml"/><Relationship Id="rId5" Type="http://schemas.openxmlformats.org/officeDocument/2006/relationships/slide" Target="slide31.xml"/><Relationship Id="rId4" Type="http://schemas.openxmlformats.org/officeDocument/2006/relationships/slide" Target="slide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5" name="Subtitle 4"/>
          <p:cNvSpPr>
            <a:spLocks noGrp="1"/>
          </p:cNvSpPr>
          <p:nvPr>
            <p:ph type="subTitle" idx="1"/>
          </p:nvPr>
        </p:nvSpPr>
        <p:spPr>
          <a:xfrm>
            <a:off x="1219202" y="4191000"/>
            <a:ext cx="10363198" cy="457200"/>
          </a:xfrm>
        </p:spPr>
        <p:txBody>
          <a:bodyPr>
            <a:normAutofit/>
          </a:bodyPr>
          <a:lstStyle/>
          <a:p>
            <a:pPr algn="r"/>
            <a:r>
              <a:rPr lang="en-US" altLang="zh-CN" dirty="0" err="1">
                <a:ea typeface="等线" panose="02010600030101010101" pitchFamily="2" charset="-122"/>
              </a:rPr>
              <a:t>Huatai</a:t>
            </a:r>
            <a:r>
              <a:rPr lang="en-US" altLang="zh-CN" dirty="0">
                <a:ea typeface="等线" panose="02010600030101010101" pitchFamily="2" charset="-122"/>
              </a:rPr>
              <a:t> Financial USA Inc</a:t>
            </a:r>
            <a:r>
              <a:rPr lang="en-US" dirty="0"/>
              <a:t>| 201805</a:t>
            </a:r>
          </a:p>
        </p:txBody>
      </p:sp>
      <p:sp>
        <p:nvSpPr>
          <p:cNvPr id="2" name="Slide Number Placeholder 1"/>
          <p:cNvSpPr>
            <a:spLocks noGrp="1"/>
          </p:cNvSpPr>
          <p:nvPr>
            <p:ph type="sldNum" sz="quarter" idx="12"/>
          </p:nvPr>
        </p:nvSpPr>
        <p:spPr/>
        <p:txBody>
          <a:bodyPr/>
          <a:lstStyle/>
          <a:p>
            <a:fld id="{F36C87F6-986D-49E6-AF40-1B3A1EE8064D}" type="slidenum">
              <a:rPr lang="en-US" smtClean="0"/>
              <a:pPr/>
              <a:t>1</a:t>
            </a:fld>
            <a:endParaRPr lang="en-US"/>
          </a:p>
        </p:txBody>
      </p:sp>
      <p:sp>
        <p:nvSpPr>
          <p:cNvPr id="7" name="Slide Number Placeholder 6"/>
          <p:cNvSpPr txBox="1">
            <a:spLocks/>
          </p:cNvSpPr>
          <p:nvPr/>
        </p:nvSpPr>
        <p:spPr>
          <a:xfrm>
            <a:off x="4762499" y="6629402"/>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9" name="TextBox 8"/>
          <p:cNvSpPr txBox="1"/>
          <p:nvPr/>
        </p:nvSpPr>
        <p:spPr>
          <a:xfrm>
            <a:off x="191807" y="5102829"/>
            <a:ext cx="11887200" cy="1249573"/>
          </a:xfrm>
          <a:prstGeom prst="rect">
            <a:avLst/>
          </a:prstGeom>
          <a:noFill/>
          <a:ln>
            <a:noFill/>
          </a:ln>
        </p:spPr>
        <p:txBody>
          <a:bodyPr wrap="square" rtlCol="0">
            <a:spAutoFit/>
          </a:bodyPr>
          <a:lstStyle/>
          <a:p>
            <a:r>
              <a:rPr lang="zh-CN" altLang="en-US" sz="1600" dirty="0">
                <a:latin typeface="Calibri Light" panose="020F0302020204030204" pitchFamily="34" charset="0"/>
                <a:ea typeface="等线" panose="02010600030101010101" pitchFamily="2" charset="-122"/>
              </a:rPr>
              <a:t>声明：期货交易风险较高，不适合所有投资者。请评估交易是否适合您。本文信息仅供参考，不应理解为华泰金融美国公司征求购买或出售任何期货合约的行为。</a:t>
            </a:r>
            <a:endParaRPr lang="en-US" sz="1600" dirty="0">
              <a:latin typeface="Calibri Light" panose="020F0302020204030204" pitchFamily="34" charset="0"/>
            </a:endParaRPr>
          </a:p>
          <a:p>
            <a:pPr algn="just">
              <a:lnSpc>
                <a:spcPct val="90000"/>
              </a:lnSpc>
            </a:pPr>
            <a:r>
              <a:rPr lang="en-US" sz="1600" dirty="0">
                <a:latin typeface="Calibri Light" panose="020F0302020204030204" pitchFamily="34" charset="0"/>
              </a:rPr>
              <a:t>DISCLAIMER: FUTURES TRADING ENTAILS SIGNIFICANT RISK OF LOSS WHICH SHOULD BE UNDERSTOOD PRIOR TO TRADING AND MAY NOT BE SUITABLE FOR ALL INVESTORS. PLEASE CONSIDER WHETHER TRADING IS SUITABLE FOR YOU. THIS IS NOT A SOLICITATION TO BUY OR SELL FUTURES PRODUCTS BY HUATAI FINANCIAL USA INC.</a:t>
            </a:r>
          </a:p>
        </p:txBody>
      </p:sp>
      <p:sp>
        <p:nvSpPr>
          <p:cNvPr id="11" name="Title 3">
            <a:extLst>
              <a:ext uri="{FF2B5EF4-FFF2-40B4-BE49-F238E27FC236}">
                <a16:creationId xmlns:a16="http://schemas.microsoft.com/office/drawing/2014/main" id="{C046A89C-8D07-440D-9907-F59E6577605C}"/>
              </a:ext>
            </a:extLst>
          </p:cNvPr>
          <p:cNvSpPr>
            <a:spLocks noGrp="1"/>
          </p:cNvSpPr>
          <p:nvPr>
            <p:ph type="ctrTitle"/>
          </p:nvPr>
        </p:nvSpPr>
        <p:spPr>
          <a:xfrm>
            <a:off x="838200" y="1627188"/>
            <a:ext cx="9829800" cy="2792412"/>
          </a:xfrm>
        </p:spPr>
        <p:txBody>
          <a:bodyPr>
            <a:normAutofit/>
          </a:bodyPr>
          <a:lstStyle/>
          <a:p>
            <a:r>
              <a:rPr lang="en-US" altLang="zh-CN" sz="4000" dirty="0"/>
              <a:t>Account Opening System</a:t>
            </a:r>
            <a:r>
              <a:rPr lang="zh-CN" altLang="en-US" sz="4000" dirty="0"/>
              <a:t> </a:t>
            </a:r>
            <a:r>
              <a:rPr lang="en-US" altLang="zh-CN" sz="4000" dirty="0"/>
              <a:t>(H5) Tutorial</a:t>
            </a:r>
            <a:br>
              <a:rPr lang="en-US" altLang="zh-CN" sz="4000" dirty="0"/>
            </a:br>
            <a:br>
              <a:rPr lang="en-US" altLang="zh-CN" sz="4000" dirty="0"/>
            </a:br>
            <a:r>
              <a:rPr lang="zh-CN" altLang="en-US" sz="4000" dirty="0"/>
              <a:t>华泰金融美国公司手机开户系统培训</a:t>
            </a:r>
            <a:br>
              <a:rPr lang="en-US" altLang="zh-CN" sz="6600" dirty="0"/>
            </a:br>
            <a:endParaRPr lang="en-US" sz="6600" dirty="0"/>
          </a:p>
        </p:txBody>
      </p:sp>
    </p:spTree>
    <p:extLst>
      <p:ext uri="{BB962C8B-B14F-4D97-AF65-F5344CB8AC3E}">
        <p14:creationId xmlns:p14="http://schemas.microsoft.com/office/powerpoint/2010/main" val="134295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2570695" y="2759643"/>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pPr algn="ctr"/>
            <a:r>
              <a:rPr lang="zh-CN" altLang="en-US" sz="5400" dirty="0">
                <a:solidFill>
                  <a:schemeClr val="tx1"/>
                </a:solidFill>
                <a:latin typeface="Calibri Light" panose="020F0302020204030204" pitchFamily="34" charset="0"/>
                <a:ea typeface="等线" panose="02010600030101010101" pitchFamily="2" charset="-122"/>
              </a:rPr>
              <a:t>个人帐户 </a:t>
            </a:r>
            <a:r>
              <a:rPr lang="en-US" altLang="zh-CN" sz="5400" dirty="0">
                <a:solidFill>
                  <a:schemeClr val="tx1"/>
                </a:solidFill>
                <a:latin typeface="Calibri Light" panose="020F0302020204030204" pitchFamily="34" charset="0"/>
                <a:ea typeface="等线" panose="02010600030101010101" pitchFamily="2" charset="-122"/>
              </a:rPr>
              <a:t>Individual</a:t>
            </a:r>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10</a:t>
            </a:fld>
            <a:endParaRPr lang="en-US"/>
          </a:p>
        </p:txBody>
      </p:sp>
      <p:sp>
        <p:nvSpPr>
          <p:cNvPr id="6" name="Slide Number Placeholder 6"/>
          <p:cNvSpPr txBox="1">
            <a:spLocks/>
          </p:cNvSpPr>
          <p:nvPr/>
        </p:nvSpPr>
        <p:spPr>
          <a:xfrm>
            <a:off x="4762502" y="6471678"/>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Tree>
    <p:extLst>
      <p:ext uri="{BB962C8B-B14F-4D97-AF65-F5344CB8AC3E}">
        <p14:creationId xmlns:p14="http://schemas.microsoft.com/office/powerpoint/2010/main" val="8649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11</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Step2 Prepare the documents and fill in the information </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2</a:t>
            </a:r>
            <a:r>
              <a:rPr lang="zh-CN" altLang="en-US" dirty="0">
                <a:latin typeface="Calibri Light" panose="020F0302020204030204" pitchFamily="34" charset="0"/>
                <a:ea typeface="等线" panose="02010600030101010101" pitchFamily="2" charset="-122"/>
              </a:rPr>
              <a:t> 按提示准备材料及填入信息</a:t>
            </a:r>
          </a:p>
        </p:txBody>
      </p:sp>
      <p:sp>
        <p:nvSpPr>
          <p:cNvPr id="13" name="文字方塊 8">
            <a:extLst>
              <a:ext uri="{FF2B5EF4-FFF2-40B4-BE49-F238E27FC236}">
                <a16:creationId xmlns:a16="http://schemas.microsoft.com/office/drawing/2014/main" id="{426062F5-24EC-448B-8FC1-26F20C3C65DA}"/>
              </a:ext>
            </a:extLst>
          </p:cNvPr>
          <p:cNvSpPr txBox="1"/>
          <p:nvPr/>
        </p:nvSpPr>
        <p:spPr>
          <a:xfrm>
            <a:off x="690661" y="1289953"/>
            <a:ext cx="3725697" cy="4278094"/>
          </a:xfrm>
          <a:prstGeom prst="rect">
            <a:avLst/>
          </a:prstGeom>
          <a:noFill/>
        </p:spPr>
        <p:txBody>
          <a:bodyPr wrap="square" rtlCol="0">
            <a:spAutoFit/>
          </a:bodyPr>
          <a:lstStyle/>
          <a:p>
            <a:r>
              <a:rPr lang="en-US" altLang="zh-CN" sz="1600" dirty="0">
                <a:latin typeface="Calibri Light" panose="020F0302020204030204" pitchFamily="34" charset="0"/>
                <a:ea typeface="等线" panose="02010600030101010101" pitchFamily="2" charset="-122"/>
              </a:rPr>
              <a:t>There are six parts in this step.</a:t>
            </a:r>
            <a:r>
              <a:rPr lang="zh-CN" altLang="en-US" sz="1600" dirty="0">
                <a:latin typeface="Calibri Light" panose="020F0302020204030204" pitchFamily="34" charset="0"/>
                <a:ea typeface="等线" panose="02010600030101010101" pitchFamily="2" charset="-122"/>
              </a:rPr>
              <a:t> </a:t>
            </a:r>
            <a:r>
              <a:rPr lang="en-US" altLang="zh-CN" sz="1600" dirty="0">
                <a:solidFill>
                  <a:srgbClr val="FF0000"/>
                </a:solidFill>
                <a:latin typeface="Calibri Light" panose="020F0302020204030204" pitchFamily="34" charset="0"/>
                <a:ea typeface="等线" panose="02010600030101010101" pitchFamily="2" charset="-122"/>
              </a:rPr>
              <a:t>It is suggested that </a:t>
            </a:r>
            <a:r>
              <a:rPr lang="en-US" altLang="zh-CN" sz="1600" dirty="0">
                <a:latin typeface="Calibri Light" panose="020F0302020204030204" pitchFamily="34" charset="0"/>
                <a:ea typeface="等线" panose="02010600030101010101" pitchFamily="2" charset="-122"/>
              </a:rPr>
              <a:t>you use English or PINYIN to fill out the information.  </a:t>
            </a:r>
          </a:p>
          <a:p>
            <a:r>
              <a:rPr lang="zh-CN" altLang="en-US" sz="1600" dirty="0">
                <a:latin typeface="Calibri Light" panose="020F0302020204030204" pitchFamily="34" charset="0"/>
                <a:ea typeface="等线" panose="02010600030101010101" pitchFamily="2" charset="-122"/>
              </a:rPr>
              <a:t>在这步骤中，一共有</a:t>
            </a:r>
            <a:r>
              <a:rPr lang="en-US" altLang="zh-CN" sz="1600" dirty="0">
                <a:latin typeface="Calibri Light" panose="020F0302020204030204" pitchFamily="34" charset="0"/>
                <a:ea typeface="等线" panose="02010600030101010101" pitchFamily="2" charset="-122"/>
              </a:rPr>
              <a:t>6</a:t>
            </a:r>
            <a:r>
              <a:rPr lang="zh-CN" altLang="en-US" sz="1600" dirty="0">
                <a:latin typeface="Calibri Light" panose="020F0302020204030204" pitchFamily="34" charset="0"/>
                <a:ea typeface="等线" panose="02010600030101010101" pitchFamily="2" charset="-122"/>
              </a:rPr>
              <a:t>个部分需要填写。华泰美国</a:t>
            </a:r>
            <a:r>
              <a:rPr lang="zh-CN" altLang="en-US" sz="1600" dirty="0">
                <a:solidFill>
                  <a:srgbClr val="FF0000"/>
                </a:solidFill>
                <a:latin typeface="Calibri Light" panose="020F0302020204030204" pitchFamily="34" charset="0"/>
                <a:ea typeface="等线" panose="02010600030101010101" pitchFamily="2" charset="-122"/>
              </a:rPr>
              <a:t>建议</a:t>
            </a:r>
            <a:r>
              <a:rPr lang="zh-CN" altLang="en-US" sz="1600" dirty="0">
                <a:latin typeface="Calibri Light" panose="020F0302020204030204" pitchFamily="34" charset="0"/>
                <a:ea typeface="等线" panose="02010600030101010101" pitchFamily="2" charset="-122"/>
              </a:rPr>
              <a:t>您在填写信息时使用</a:t>
            </a:r>
            <a:r>
              <a:rPr lang="zh-CN" altLang="en-US" sz="1600" u="sng" dirty="0">
                <a:latin typeface="Calibri Light" panose="020F0302020204030204" pitchFamily="34" charset="0"/>
                <a:ea typeface="等线" panose="02010600030101010101" pitchFamily="2" charset="-122"/>
              </a:rPr>
              <a:t>英文或拼音</a:t>
            </a:r>
            <a:r>
              <a:rPr lang="zh-CN" altLang="en-US" sz="1600" dirty="0">
                <a:latin typeface="Calibri Light" panose="020F0302020204030204" pitchFamily="34" charset="0"/>
                <a:ea typeface="等线" panose="02010600030101010101" pitchFamily="2" charset="-122"/>
              </a:rPr>
              <a:t>。</a:t>
            </a:r>
            <a:endParaRPr lang="en-US" altLang="zh-CN" sz="1600" dirty="0">
              <a:latin typeface="Calibri Light" panose="020F0302020204030204" pitchFamily="34" charset="0"/>
              <a:ea typeface="等线" panose="02010600030101010101" pitchFamily="2" charset="-122"/>
            </a:endParaRPr>
          </a:p>
          <a:p>
            <a:endParaRPr lang="en-US" altLang="zh-CN" sz="1600" dirty="0">
              <a:latin typeface="Calibri Light" panose="020F0302020204030204" pitchFamily="34" charset="0"/>
              <a:ea typeface="等线" panose="02010600030101010101" pitchFamily="2" charset="-122"/>
            </a:endParaRPr>
          </a:p>
          <a:p>
            <a:r>
              <a:rPr lang="en-US" altLang="zh-CN" sz="1600" dirty="0">
                <a:latin typeface="Calibri Light" panose="020F0302020204030204" pitchFamily="34" charset="0"/>
                <a:ea typeface="等线" panose="02010600030101010101" pitchFamily="2" charset="-122"/>
              </a:rPr>
              <a:t>You may be asked to sign the additional statements according to the provided information, if so, you need to download the statements and sign the EN version statements.</a:t>
            </a:r>
          </a:p>
          <a:p>
            <a:r>
              <a:rPr lang="zh-CN" altLang="en-US" sz="1600" dirty="0">
                <a:latin typeface="Calibri Light" panose="020F0302020204030204" pitchFamily="34" charset="0"/>
                <a:ea typeface="等线" panose="02010600030101010101" pitchFamily="2" charset="-122"/>
              </a:rPr>
              <a:t>在填写的过程中，可能会需要您填写附加的声明，请根据要求下载并签署上传。</a:t>
            </a:r>
            <a:r>
              <a:rPr lang="zh-CN" altLang="en-US" sz="1600" u="sng" dirty="0">
                <a:solidFill>
                  <a:srgbClr val="C00000"/>
                </a:solidFill>
                <a:latin typeface="Calibri Light" panose="020F0302020204030204" pitchFamily="34" charset="0"/>
                <a:ea typeface="等线" panose="02010600030101010101" pitchFamily="2" charset="-122"/>
              </a:rPr>
              <a:t>任何附加声明请签署并上传英文版本，中文版本只作为填写时的参考。</a:t>
            </a:r>
            <a:endParaRPr lang="en-US" altLang="zh-CN" sz="1600" u="sng" dirty="0">
              <a:solidFill>
                <a:srgbClr val="C00000"/>
              </a:solidFill>
              <a:latin typeface="Calibri Light" panose="020F0302020204030204" pitchFamily="34" charset="0"/>
              <a:ea typeface="等线" panose="02010600030101010101" pitchFamily="2" charset="-122"/>
            </a:endParaRPr>
          </a:p>
          <a:p>
            <a:endParaRPr lang="zh-CN" altLang="en-US" sz="1600" i="1" dirty="0">
              <a:latin typeface="Calibri Light" panose="020F0302020204030204" pitchFamily="34" charset="0"/>
              <a:ea typeface="等线" panose="02010600030101010101" pitchFamily="2" charset="-122"/>
            </a:endParaRPr>
          </a:p>
        </p:txBody>
      </p:sp>
      <p:pic>
        <p:nvPicPr>
          <p:cNvPr id="8" name="图片 7">
            <a:extLst>
              <a:ext uri="{FF2B5EF4-FFF2-40B4-BE49-F238E27FC236}">
                <a16:creationId xmlns:a16="http://schemas.microsoft.com/office/drawing/2014/main" id="{A466EDB0-1C17-46FF-A11C-42FE3E87F9EE}"/>
              </a:ext>
            </a:extLst>
          </p:cNvPr>
          <p:cNvPicPr>
            <a:picLocks noChangeAspect="1"/>
          </p:cNvPicPr>
          <p:nvPr/>
        </p:nvPicPr>
        <p:blipFill rotWithShape="1">
          <a:blip r:embed="rId4"/>
          <a:srcRect t="1350"/>
          <a:stretch/>
        </p:blipFill>
        <p:spPr>
          <a:xfrm>
            <a:off x="4551123" y="841964"/>
            <a:ext cx="2878379" cy="5592135"/>
          </a:xfrm>
          <a:prstGeom prst="rect">
            <a:avLst/>
          </a:prstGeom>
        </p:spPr>
      </p:pic>
      <p:pic>
        <p:nvPicPr>
          <p:cNvPr id="10" name="图片 9">
            <a:extLst>
              <a:ext uri="{FF2B5EF4-FFF2-40B4-BE49-F238E27FC236}">
                <a16:creationId xmlns:a16="http://schemas.microsoft.com/office/drawing/2014/main" id="{C3250FA2-4CF7-4D1E-99A0-182DA51F7547}"/>
              </a:ext>
            </a:extLst>
          </p:cNvPr>
          <p:cNvPicPr>
            <a:picLocks noChangeAspect="1"/>
          </p:cNvPicPr>
          <p:nvPr/>
        </p:nvPicPr>
        <p:blipFill>
          <a:blip r:embed="rId5"/>
          <a:stretch>
            <a:fillRect/>
          </a:stretch>
        </p:blipFill>
        <p:spPr>
          <a:xfrm>
            <a:off x="7919148" y="841964"/>
            <a:ext cx="2800000" cy="5592135"/>
          </a:xfrm>
          <a:prstGeom prst="rect">
            <a:avLst/>
          </a:prstGeom>
        </p:spPr>
      </p:pic>
    </p:spTree>
    <p:extLst>
      <p:ext uri="{BB962C8B-B14F-4D97-AF65-F5344CB8AC3E}">
        <p14:creationId xmlns:p14="http://schemas.microsoft.com/office/powerpoint/2010/main" val="26894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3A131E6-83FF-42E3-B0E4-6BB891E25B3C}"/>
              </a:ext>
            </a:extLst>
          </p:cNvPr>
          <p:cNvPicPr>
            <a:picLocks noChangeAspect="1"/>
          </p:cNvPicPr>
          <p:nvPr/>
        </p:nvPicPr>
        <p:blipFill>
          <a:blip r:embed="rId3"/>
          <a:stretch>
            <a:fillRect/>
          </a:stretch>
        </p:blipFill>
        <p:spPr>
          <a:xfrm>
            <a:off x="6307182" y="4175532"/>
            <a:ext cx="4962800" cy="1983249"/>
          </a:xfrm>
          <a:prstGeom prst="rect">
            <a:avLst/>
          </a:prstGeom>
        </p:spPr>
      </p:pic>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12</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Step2 Prepare the documents and fill in the information </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2</a:t>
            </a:r>
            <a:r>
              <a:rPr lang="zh-CN" altLang="en-US" dirty="0">
                <a:latin typeface="Calibri Light" panose="020F0302020204030204" pitchFamily="34" charset="0"/>
                <a:ea typeface="等线" panose="02010600030101010101" pitchFamily="2" charset="-122"/>
              </a:rPr>
              <a:t> 按提示准备材料及填入信息</a:t>
            </a:r>
          </a:p>
        </p:txBody>
      </p:sp>
      <p:sp>
        <p:nvSpPr>
          <p:cNvPr id="7" name="文本框 6">
            <a:extLst>
              <a:ext uri="{FF2B5EF4-FFF2-40B4-BE49-F238E27FC236}">
                <a16:creationId xmlns:a16="http://schemas.microsoft.com/office/drawing/2014/main" id="{939F51B9-5458-49C1-A2BD-D0CF4FA521BA}"/>
              </a:ext>
            </a:extLst>
          </p:cNvPr>
          <p:cNvSpPr txBox="1"/>
          <p:nvPr/>
        </p:nvSpPr>
        <p:spPr>
          <a:xfrm>
            <a:off x="499730" y="1177797"/>
            <a:ext cx="2658140"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a. Application Information </a:t>
            </a:r>
          </a:p>
          <a:p>
            <a:r>
              <a:rPr lang="zh-CN" altLang="en-US" dirty="0">
                <a:latin typeface="Calibri Light" panose="020F0302020204030204" pitchFamily="34" charset="0"/>
                <a:ea typeface="等线" panose="02010600030101010101" pitchFamily="2" charset="-122"/>
              </a:rPr>
              <a:t>申请人信息</a:t>
            </a:r>
            <a:r>
              <a:rPr lang="en-US" altLang="zh-CN" dirty="0">
                <a:latin typeface="Calibri Light" panose="020F0302020204030204" pitchFamily="34" charset="0"/>
                <a:ea typeface="等线" panose="02010600030101010101" pitchFamily="2" charset="-122"/>
              </a:rPr>
              <a:t>-</a:t>
            </a:r>
            <a:r>
              <a:rPr lang="zh-CN" altLang="en-US" dirty="0">
                <a:latin typeface="Calibri Light" panose="020F0302020204030204" pitchFamily="34" charset="0"/>
                <a:ea typeface="等线" panose="02010600030101010101" pitchFamily="2" charset="-122"/>
              </a:rPr>
              <a:t>基本信息</a:t>
            </a:r>
          </a:p>
        </p:txBody>
      </p:sp>
      <p:sp>
        <p:nvSpPr>
          <p:cNvPr id="19" name="文本框 18">
            <a:extLst>
              <a:ext uri="{FF2B5EF4-FFF2-40B4-BE49-F238E27FC236}">
                <a16:creationId xmlns:a16="http://schemas.microsoft.com/office/drawing/2014/main" id="{73994A35-84E8-4722-8FFE-E82502B0F6EE}"/>
              </a:ext>
            </a:extLst>
          </p:cNvPr>
          <p:cNvSpPr txBox="1"/>
          <p:nvPr/>
        </p:nvSpPr>
        <p:spPr>
          <a:xfrm>
            <a:off x="7586317" y="2161940"/>
            <a:ext cx="4297693" cy="1107996"/>
          </a:xfrm>
          <a:prstGeom prst="rect">
            <a:avLst/>
          </a:prstGeom>
          <a:noFill/>
        </p:spPr>
        <p:txBody>
          <a:bodyPr wrap="square" rtlCol="0">
            <a:spAutoFit/>
          </a:bodyPr>
          <a:lstStyle/>
          <a:p>
            <a:r>
              <a:rPr lang="zh-CN" altLang="en-US" sz="1200" dirty="0">
                <a:latin typeface="Calibri Light" panose="020F0302020204030204" pitchFamily="34" charset="0"/>
                <a:ea typeface="等线" panose="02010600030101010101" pitchFamily="2" charset="-122"/>
              </a:rPr>
              <a:t>*</a:t>
            </a:r>
            <a:r>
              <a:rPr lang="en-US" altLang="zh-CN" sz="1200" dirty="0">
                <a:latin typeface="Calibri Light" panose="020F0302020204030204" pitchFamily="34" charset="0"/>
                <a:ea typeface="等线" panose="02010600030101010101" pitchFamily="2" charset="-122"/>
              </a:rPr>
              <a:t>You can select ID card/password/driver license as the ID document.</a:t>
            </a:r>
          </a:p>
          <a:p>
            <a:r>
              <a:rPr lang="zh-CN" altLang="en-US" sz="1200" dirty="0">
                <a:latin typeface="Calibri Light" panose="020F0302020204030204" pitchFamily="34" charset="0"/>
                <a:ea typeface="等线" panose="02010600030101010101" pitchFamily="2" charset="-122"/>
              </a:rPr>
              <a:t>证件信息可以选择 身份证</a:t>
            </a:r>
            <a:r>
              <a:rPr lang="en-US" altLang="zh-CN" sz="1200" dirty="0">
                <a:latin typeface="Calibri Light" panose="020F0302020204030204" pitchFamily="34" charset="0"/>
                <a:ea typeface="等线" panose="02010600030101010101" pitchFamily="2" charset="-122"/>
              </a:rPr>
              <a:t>/ </a:t>
            </a:r>
            <a:r>
              <a:rPr lang="zh-CN" altLang="en-US" sz="1200" dirty="0">
                <a:latin typeface="Calibri Light" panose="020F0302020204030204" pitchFamily="34" charset="0"/>
                <a:ea typeface="等线" panose="02010600030101010101" pitchFamily="2" charset="-122"/>
              </a:rPr>
              <a:t>护照 </a:t>
            </a:r>
            <a:r>
              <a:rPr lang="en-US" altLang="zh-CN" sz="1200" dirty="0">
                <a:latin typeface="Calibri Light" panose="020F0302020204030204" pitchFamily="34" charset="0"/>
                <a:ea typeface="等线" panose="02010600030101010101" pitchFamily="2" charset="-122"/>
              </a:rPr>
              <a:t>/ </a:t>
            </a:r>
            <a:r>
              <a:rPr lang="zh-CN" altLang="en-US" sz="1200" dirty="0">
                <a:latin typeface="Calibri Light" panose="020F0302020204030204" pitchFamily="34" charset="0"/>
                <a:ea typeface="等线" panose="02010600030101010101" pitchFamily="2" charset="-122"/>
              </a:rPr>
              <a:t>驾驶证作为身份证明文件</a:t>
            </a:r>
            <a:endParaRPr lang="en-US" altLang="zh-CN" sz="1200" dirty="0">
              <a:latin typeface="Calibri Light" panose="020F0302020204030204" pitchFamily="34" charset="0"/>
              <a:ea typeface="等线" panose="02010600030101010101" pitchFamily="2" charset="-122"/>
            </a:endParaRPr>
          </a:p>
          <a:p>
            <a:endParaRPr lang="en-US" altLang="zh-CN" sz="1200" dirty="0">
              <a:latin typeface="Calibri Light" panose="020F0302020204030204" pitchFamily="34" charset="0"/>
              <a:ea typeface="等线" panose="02010600030101010101" pitchFamily="2" charset="-122"/>
            </a:endParaRPr>
          </a:p>
          <a:p>
            <a:endParaRPr lang="zh-CN" altLang="en-US" dirty="0">
              <a:latin typeface="Calibri Light" panose="020F0302020204030204" pitchFamily="34" charset="0"/>
              <a:ea typeface="等线" panose="02010600030101010101" pitchFamily="2" charset="-122"/>
            </a:endParaRPr>
          </a:p>
        </p:txBody>
      </p:sp>
      <p:pic>
        <p:nvPicPr>
          <p:cNvPr id="8" name="图片 7">
            <a:extLst>
              <a:ext uri="{FF2B5EF4-FFF2-40B4-BE49-F238E27FC236}">
                <a16:creationId xmlns:a16="http://schemas.microsoft.com/office/drawing/2014/main" id="{224FDF6C-91AD-430A-A020-AF980D669625}"/>
              </a:ext>
            </a:extLst>
          </p:cNvPr>
          <p:cNvPicPr>
            <a:picLocks noChangeAspect="1"/>
          </p:cNvPicPr>
          <p:nvPr/>
        </p:nvPicPr>
        <p:blipFill>
          <a:blip r:embed="rId5"/>
          <a:stretch>
            <a:fillRect/>
          </a:stretch>
        </p:blipFill>
        <p:spPr>
          <a:xfrm>
            <a:off x="641928" y="1862205"/>
            <a:ext cx="3487244" cy="4843394"/>
          </a:xfrm>
          <a:prstGeom prst="rect">
            <a:avLst/>
          </a:prstGeom>
        </p:spPr>
      </p:pic>
      <p:pic>
        <p:nvPicPr>
          <p:cNvPr id="9" name="图片 8">
            <a:extLst>
              <a:ext uri="{FF2B5EF4-FFF2-40B4-BE49-F238E27FC236}">
                <a16:creationId xmlns:a16="http://schemas.microsoft.com/office/drawing/2014/main" id="{F0F40828-D08A-4C80-A467-E10D5B100ED1}"/>
              </a:ext>
            </a:extLst>
          </p:cNvPr>
          <p:cNvPicPr>
            <a:picLocks noChangeAspect="1"/>
          </p:cNvPicPr>
          <p:nvPr/>
        </p:nvPicPr>
        <p:blipFill>
          <a:blip r:embed="rId6"/>
          <a:stretch>
            <a:fillRect/>
          </a:stretch>
        </p:blipFill>
        <p:spPr>
          <a:xfrm>
            <a:off x="4430268" y="1852642"/>
            <a:ext cx="3117937" cy="1954571"/>
          </a:xfrm>
          <a:prstGeom prst="rect">
            <a:avLst/>
          </a:prstGeom>
        </p:spPr>
      </p:pic>
      <p:cxnSp>
        <p:nvCxnSpPr>
          <p:cNvPr id="12" name="直接箭头连接符 11">
            <a:extLst>
              <a:ext uri="{FF2B5EF4-FFF2-40B4-BE49-F238E27FC236}">
                <a16:creationId xmlns:a16="http://schemas.microsoft.com/office/drawing/2014/main" id="{C538351F-5601-4E96-80AE-58C3B1B62C67}"/>
              </a:ext>
            </a:extLst>
          </p:cNvPr>
          <p:cNvCxnSpPr>
            <a:cxnSpLocks/>
          </p:cNvCxnSpPr>
          <p:nvPr/>
        </p:nvCxnSpPr>
        <p:spPr>
          <a:xfrm flipV="1">
            <a:off x="4153808" y="3901440"/>
            <a:ext cx="662032" cy="673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6F8D31AD-3E99-46F8-BA0F-825A274178AF}"/>
              </a:ext>
            </a:extLst>
          </p:cNvPr>
          <p:cNvCxnSpPr>
            <a:cxnSpLocks/>
          </p:cNvCxnSpPr>
          <p:nvPr/>
        </p:nvCxnSpPr>
        <p:spPr>
          <a:xfrm>
            <a:off x="4129172" y="4949952"/>
            <a:ext cx="20887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9166BAC5-7836-42EC-9D4F-75F94E20EAD3}"/>
              </a:ext>
            </a:extLst>
          </p:cNvPr>
          <p:cNvSpPr/>
          <p:nvPr/>
        </p:nvSpPr>
        <p:spPr>
          <a:xfrm>
            <a:off x="2273267" y="3901440"/>
            <a:ext cx="1575719" cy="769441"/>
          </a:xfrm>
          <a:prstGeom prst="rect">
            <a:avLst/>
          </a:prstGeom>
        </p:spPr>
        <p:txBody>
          <a:bodyPr wrap="square">
            <a:spAutoFit/>
          </a:bodyPr>
          <a:lstStyle/>
          <a:p>
            <a:r>
              <a:rPr lang="en-US" altLang="zh-CN" sz="1100" dirty="0">
                <a:solidFill>
                  <a:srgbClr val="FF0000"/>
                </a:solidFill>
                <a:latin typeface="Calibri Light" panose="020F0302020204030204" pitchFamily="34" charset="0"/>
              </a:rPr>
              <a:t>Date of birth need to be separated by “/”.</a:t>
            </a:r>
          </a:p>
          <a:p>
            <a:r>
              <a:rPr lang="zh-CN" altLang="en-US" sz="1100" dirty="0">
                <a:solidFill>
                  <a:srgbClr val="FF0000"/>
                </a:solidFill>
                <a:latin typeface="Calibri Light" panose="020F0302020204030204" pitchFamily="34" charset="0"/>
              </a:rPr>
              <a:t>出生日期</a:t>
            </a:r>
            <a:r>
              <a:rPr lang="en-US" altLang="zh-CN" sz="1100" dirty="0">
                <a:solidFill>
                  <a:srgbClr val="FF0000"/>
                </a:solidFill>
                <a:latin typeface="Calibri Light" panose="020F0302020204030204" pitchFamily="34" charset="0"/>
              </a:rPr>
              <a:t>, </a:t>
            </a:r>
            <a:r>
              <a:rPr lang="zh-CN" altLang="en-US" sz="1100" dirty="0">
                <a:solidFill>
                  <a:srgbClr val="FF0000"/>
                </a:solidFill>
                <a:latin typeface="Calibri Light" panose="020F0302020204030204" pitchFamily="34" charset="0"/>
              </a:rPr>
              <a:t>要在数字之间加“／”</a:t>
            </a:r>
            <a:r>
              <a:rPr lang="en-US" altLang="zh-CN" sz="1100" dirty="0">
                <a:solidFill>
                  <a:srgbClr val="FF0000"/>
                </a:solidFill>
                <a:latin typeface="Calibri Light" panose="020F0302020204030204" pitchFamily="34" charset="0"/>
              </a:rPr>
              <a:t>.</a:t>
            </a:r>
          </a:p>
        </p:txBody>
      </p:sp>
      <p:sp>
        <p:nvSpPr>
          <p:cNvPr id="21" name="文字方塊 8">
            <a:extLst>
              <a:ext uri="{FF2B5EF4-FFF2-40B4-BE49-F238E27FC236}">
                <a16:creationId xmlns:a16="http://schemas.microsoft.com/office/drawing/2014/main" id="{16BBB14A-F1EC-4FD3-8ACA-BD5AEFE6263E}"/>
              </a:ext>
            </a:extLst>
          </p:cNvPr>
          <p:cNvSpPr txBox="1"/>
          <p:nvPr/>
        </p:nvSpPr>
        <p:spPr>
          <a:xfrm>
            <a:off x="7180092" y="5406061"/>
            <a:ext cx="4369980" cy="461665"/>
          </a:xfrm>
          <a:prstGeom prst="rect">
            <a:avLst/>
          </a:prstGeom>
          <a:noFill/>
        </p:spPr>
        <p:txBody>
          <a:bodyPr wrap="square" rtlCol="0">
            <a:spAutoFit/>
          </a:bodyPr>
          <a:lstStyle/>
          <a:p>
            <a:r>
              <a:rPr lang="en-US" altLang="zh-CN" sz="1200" dirty="0">
                <a:latin typeface="Calibri Light" panose="020F0302020204030204" pitchFamily="34" charset="0"/>
                <a:ea typeface="等线" panose="02010600030101010101" pitchFamily="2" charset="-122"/>
              </a:rPr>
              <a:t>*Number of dependents is for KYC purpose.</a:t>
            </a:r>
          </a:p>
          <a:p>
            <a:r>
              <a:rPr lang="zh-CN" altLang="en-US" sz="1200" dirty="0">
                <a:latin typeface="Calibri Light" panose="020F0302020204030204" pitchFamily="34" charset="0"/>
                <a:ea typeface="等线" panose="02010600030101010101" pitchFamily="2" charset="-122"/>
              </a:rPr>
              <a:t>供养人数是</a:t>
            </a:r>
            <a:r>
              <a:rPr lang="en-US" altLang="zh-CN" sz="1200" dirty="0">
                <a:latin typeface="Calibri Light" panose="020F0302020204030204" pitchFamily="34" charset="0"/>
                <a:ea typeface="等线" panose="02010600030101010101" pitchFamily="2" charset="-122"/>
              </a:rPr>
              <a:t>KYC</a:t>
            </a:r>
            <a:r>
              <a:rPr lang="zh-CN" altLang="en-US" sz="1200" dirty="0">
                <a:latin typeface="Calibri Light" panose="020F0302020204030204" pitchFamily="34" charset="0"/>
                <a:ea typeface="等线" panose="02010600030101010101" pitchFamily="2" charset="-122"/>
              </a:rPr>
              <a:t>的一部分。如无，可以填写</a:t>
            </a:r>
            <a:r>
              <a:rPr lang="en-US" altLang="zh-CN" sz="1200" dirty="0">
                <a:latin typeface="Calibri Light" panose="020F0302020204030204" pitchFamily="34" charset="0"/>
                <a:ea typeface="等线" panose="02010600030101010101" pitchFamily="2" charset="-122"/>
              </a:rPr>
              <a:t>0</a:t>
            </a:r>
            <a:r>
              <a:rPr lang="zh-CN" altLang="en-US" sz="1200" dirty="0">
                <a:latin typeface="Calibri Light" panose="020F0302020204030204" pitchFamily="34" charset="0"/>
                <a:ea typeface="等线" panose="02010600030101010101" pitchFamily="2" charset="-122"/>
              </a:rPr>
              <a:t>以继续开户。</a:t>
            </a:r>
          </a:p>
        </p:txBody>
      </p:sp>
    </p:spTree>
    <p:extLst>
      <p:ext uri="{BB962C8B-B14F-4D97-AF65-F5344CB8AC3E}">
        <p14:creationId xmlns:p14="http://schemas.microsoft.com/office/powerpoint/2010/main" val="32301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13</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Step2 Prepare the documents and fill in the information </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2</a:t>
            </a:r>
            <a:r>
              <a:rPr lang="zh-CN" altLang="en-US" dirty="0">
                <a:latin typeface="Calibri Light" panose="020F0302020204030204" pitchFamily="34" charset="0"/>
                <a:ea typeface="等线" panose="02010600030101010101" pitchFamily="2" charset="-122"/>
              </a:rPr>
              <a:t> 按提示准备材料及填入信息</a:t>
            </a:r>
          </a:p>
        </p:txBody>
      </p:sp>
      <p:pic>
        <p:nvPicPr>
          <p:cNvPr id="13" name="图片 12">
            <a:extLst>
              <a:ext uri="{FF2B5EF4-FFF2-40B4-BE49-F238E27FC236}">
                <a16:creationId xmlns:a16="http://schemas.microsoft.com/office/drawing/2014/main" id="{DDD8FF09-A89C-4670-ADFB-2579B0A78D66}"/>
              </a:ext>
            </a:extLst>
          </p:cNvPr>
          <p:cNvPicPr>
            <a:picLocks noChangeAspect="1"/>
          </p:cNvPicPr>
          <p:nvPr/>
        </p:nvPicPr>
        <p:blipFill rotWithShape="1">
          <a:blip r:embed="rId4"/>
          <a:srcRect r="3512" b="1826"/>
          <a:stretch/>
        </p:blipFill>
        <p:spPr>
          <a:xfrm>
            <a:off x="641582" y="1307509"/>
            <a:ext cx="4128470" cy="50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矩形 15">
            <a:extLst>
              <a:ext uri="{FF2B5EF4-FFF2-40B4-BE49-F238E27FC236}">
                <a16:creationId xmlns:a16="http://schemas.microsoft.com/office/drawing/2014/main" id="{332C46F8-9A30-44A7-89B8-7B4C160E8D1A}"/>
              </a:ext>
            </a:extLst>
          </p:cNvPr>
          <p:cNvSpPr/>
          <p:nvPr/>
        </p:nvSpPr>
        <p:spPr>
          <a:xfrm>
            <a:off x="378889" y="5383451"/>
            <a:ext cx="4508205" cy="85850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sp>
        <p:nvSpPr>
          <p:cNvPr id="14" name="文本框 13">
            <a:extLst>
              <a:ext uri="{FF2B5EF4-FFF2-40B4-BE49-F238E27FC236}">
                <a16:creationId xmlns:a16="http://schemas.microsoft.com/office/drawing/2014/main" id="{59888DDF-28B7-4941-8DC2-D8E3A08BDCA8}"/>
              </a:ext>
            </a:extLst>
          </p:cNvPr>
          <p:cNvSpPr txBox="1"/>
          <p:nvPr/>
        </p:nvSpPr>
        <p:spPr>
          <a:xfrm>
            <a:off x="5868642" y="1070232"/>
            <a:ext cx="2658140"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a. Application Information </a:t>
            </a:r>
          </a:p>
          <a:p>
            <a:r>
              <a:rPr lang="zh-CN" altLang="en-US" dirty="0">
                <a:latin typeface="Calibri Light" panose="020F0302020204030204" pitchFamily="34" charset="0"/>
                <a:ea typeface="等线" panose="02010600030101010101" pitchFamily="2" charset="-122"/>
              </a:rPr>
              <a:t>申请人信息</a:t>
            </a:r>
            <a:r>
              <a:rPr lang="en-US" altLang="zh-CN" dirty="0">
                <a:latin typeface="Calibri Light" panose="020F0302020204030204" pitchFamily="34" charset="0"/>
                <a:ea typeface="等线" panose="02010600030101010101" pitchFamily="2" charset="-122"/>
              </a:rPr>
              <a:t>-</a:t>
            </a:r>
            <a:r>
              <a:rPr lang="zh-CN" altLang="en-US" dirty="0">
                <a:latin typeface="Calibri Light" panose="020F0302020204030204" pitchFamily="34" charset="0"/>
                <a:ea typeface="等线" panose="02010600030101010101" pitchFamily="2" charset="-122"/>
              </a:rPr>
              <a:t>通讯信息</a:t>
            </a:r>
          </a:p>
        </p:txBody>
      </p:sp>
      <p:pic>
        <p:nvPicPr>
          <p:cNvPr id="17" name="图片 16">
            <a:extLst>
              <a:ext uri="{FF2B5EF4-FFF2-40B4-BE49-F238E27FC236}">
                <a16:creationId xmlns:a16="http://schemas.microsoft.com/office/drawing/2014/main" id="{A93F93EB-0159-432F-9404-F4BC997371D4}"/>
              </a:ext>
            </a:extLst>
          </p:cNvPr>
          <p:cNvPicPr>
            <a:picLocks noChangeAspect="1"/>
          </p:cNvPicPr>
          <p:nvPr/>
        </p:nvPicPr>
        <p:blipFill>
          <a:blip r:embed="rId5"/>
          <a:stretch>
            <a:fillRect/>
          </a:stretch>
        </p:blipFill>
        <p:spPr>
          <a:xfrm>
            <a:off x="5945709" y="3388793"/>
            <a:ext cx="3517853" cy="3045306"/>
          </a:xfrm>
          <a:prstGeom prst="rect">
            <a:avLst/>
          </a:prstGeom>
        </p:spPr>
      </p:pic>
      <p:sp>
        <p:nvSpPr>
          <p:cNvPr id="19" name="文字方塊 8">
            <a:extLst>
              <a:ext uri="{FF2B5EF4-FFF2-40B4-BE49-F238E27FC236}">
                <a16:creationId xmlns:a16="http://schemas.microsoft.com/office/drawing/2014/main" id="{E62DE422-BDE5-452E-BD68-D082891CE990}"/>
              </a:ext>
            </a:extLst>
          </p:cNvPr>
          <p:cNvSpPr txBox="1"/>
          <p:nvPr/>
        </p:nvSpPr>
        <p:spPr>
          <a:xfrm>
            <a:off x="5945709" y="1726784"/>
            <a:ext cx="5094661" cy="1569660"/>
          </a:xfrm>
          <a:prstGeom prst="rect">
            <a:avLst/>
          </a:prstGeom>
          <a:noFill/>
        </p:spPr>
        <p:txBody>
          <a:bodyPr wrap="square" rtlCol="0">
            <a:spAutoFit/>
          </a:bodyPr>
          <a:lstStyle/>
          <a:p>
            <a:pPr algn="just"/>
            <a:r>
              <a:rPr lang="en-US" altLang="zh-CN" sz="1200" dirty="0">
                <a:latin typeface="Calibri Light" panose="020F0302020204030204" pitchFamily="34" charset="0"/>
                <a:ea typeface="等线" panose="02010600030101010101" pitchFamily="2" charset="-122"/>
              </a:rPr>
              <a:t>*If you choose the “the mailing address is same as Residential Address”, there is no need to the provide a new address.</a:t>
            </a:r>
          </a:p>
          <a:p>
            <a:pPr algn="just"/>
            <a:r>
              <a:rPr lang="zh-CN" altLang="en-US" sz="1200" dirty="0">
                <a:latin typeface="Calibri Light" panose="020F0302020204030204" pitchFamily="34" charset="0"/>
                <a:ea typeface="等线" panose="02010600030101010101" pitchFamily="2" charset="-122"/>
              </a:rPr>
              <a:t>若邮寄地址与宅地址一致，您可以选择“邮寄地址与住宅地址相同”，则不需要提供新的邮寄地址。</a:t>
            </a:r>
            <a:endParaRPr lang="en-US" altLang="zh-CN" sz="1200" dirty="0">
              <a:latin typeface="Calibri Light" panose="020F0302020204030204" pitchFamily="34" charset="0"/>
              <a:ea typeface="等线" panose="02010600030101010101" pitchFamily="2" charset="-122"/>
            </a:endParaRPr>
          </a:p>
          <a:p>
            <a:pPr algn="just"/>
            <a:endParaRPr lang="en-US" altLang="zh-CN" sz="1200" dirty="0">
              <a:latin typeface="Calibri Light" panose="020F0302020204030204" pitchFamily="34" charset="0"/>
              <a:ea typeface="等线" panose="02010600030101010101" pitchFamily="2" charset="-122"/>
            </a:endParaRPr>
          </a:p>
          <a:p>
            <a:pPr algn="just"/>
            <a:r>
              <a:rPr lang="en-US" altLang="zh-CN" sz="1200" dirty="0">
                <a:latin typeface="Calibri Light" panose="020F0302020204030204" pitchFamily="34" charset="0"/>
                <a:ea typeface="等线" panose="02010600030101010101" pitchFamily="2" charset="-122"/>
              </a:rPr>
              <a:t>*We suggest that you use your mobile number as the “Preferred Phone”.</a:t>
            </a:r>
          </a:p>
          <a:p>
            <a:pPr algn="just"/>
            <a:r>
              <a:rPr lang="zh-CN" altLang="en-US" sz="1200" dirty="0">
                <a:latin typeface="Calibri Light" panose="020F0302020204030204" pitchFamily="34" charset="0"/>
                <a:ea typeface="等线" panose="02010600030101010101" pitchFamily="2" charset="-122"/>
              </a:rPr>
              <a:t>首选电话，建议使用常用电话，便于我司工作人员能及时联系客户，因此推荐客户填写手机号码。</a:t>
            </a:r>
          </a:p>
        </p:txBody>
      </p:sp>
    </p:spTree>
    <p:extLst>
      <p:ext uri="{BB962C8B-B14F-4D97-AF65-F5344CB8AC3E}">
        <p14:creationId xmlns:p14="http://schemas.microsoft.com/office/powerpoint/2010/main" val="329772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14</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Step2 Prepare the documents and fill in the information </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2</a:t>
            </a:r>
            <a:r>
              <a:rPr lang="zh-CN" altLang="en-US" dirty="0">
                <a:latin typeface="Calibri Light" panose="020F0302020204030204" pitchFamily="34" charset="0"/>
                <a:ea typeface="等线" panose="02010600030101010101" pitchFamily="2" charset="-122"/>
              </a:rPr>
              <a:t> 按提示准备材料及填入信息</a:t>
            </a:r>
          </a:p>
        </p:txBody>
      </p:sp>
      <p:sp>
        <p:nvSpPr>
          <p:cNvPr id="7" name="文本框 6">
            <a:extLst>
              <a:ext uri="{FF2B5EF4-FFF2-40B4-BE49-F238E27FC236}">
                <a16:creationId xmlns:a16="http://schemas.microsoft.com/office/drawing/2014/main" id="{6395D8A7-D41B-4E67-B230-60CCD39E3292}"/>
              </a:ext>
            </a:extLst>
          </p:cNvPr>
          <p:cNvSpPr txBox="1"/>
          <p:nvPr/>
        </p:nvSpPr>
        <p:spPr>
          <a:xfrm>
            <a:off x="8569312" y="1333468"/>
            <a:ext cx="2658140"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a. Application Information </a:t>
            </a:r>
          </a:p>
          <a:p>
            <a:r>
              <a:rPr lang="zh-CN" altLang="en-US" dirty="0">
                <a:latin typeface="Calibri Light" panose="020F0302020204030204" pitchFamily="34" charset="0"/>
                <a:ea typeface="等线" panose="02010600030101010101" pitchFamily="2" charset="-122"/>
              </a:rPr>
              <a:t>申请人信息</a:t>
            </a:r>
            <a:r>
              <a:rPr lang="en-US" altLang="zh-CN" dirty="0">
                <a:latin typeface="Calibri Light" panose="020F0302020204030204" pitchFamily="34" charset="0"/>
                <a:ea typeface="等线" panose="02010600030101010101" pitchFamily="2" charset="-122"/>
              </a:rPr>
              <a:t>-</a:t>
            </a:r>
            <a:r>
              <a:rPr lang="zh-CN" altLang="en-US" dirty="0">
                <a:latin typeface="Calibri Light" panose="020F0302020204030204" pitchFamily="34" charset="0"/>
                <a:ea typeface="等线" panose="02010600030101010101" pitchFamily="2" charset="-122"/>
              </a:rPr>
              <a:t>职业信息</a:t>
            </a:r>
          </a:p>
        </p:txBody>
      </p:sp>
      <p:pic>
        <p:nvPicPr>
          <p:cNvPr id="9" name="图片 8">
            <a:extLst>
              <a:ext uri="{FF2B5EF4-FFF2-40B4-BE49-F238E27FC236}">
                <a16:creationId xmlns:a16="http://schemas.microsoft.com/office/drawing/2014/main" id="{1C9C20DA-FACE-4D68-991A-299018C867C0}"/>
              </a:ext>
            </a:extLst>
          </p:cNvPr>
          <p:cNvPicPr>
            <a:picLocks noChangeAspect="1"/>
          </p:cNvPicPr>
          <p:nvPr/>
        </p:nvPicPr>
        <p:blipFill>
          <a:blip r:embed="rId4"/>
          <a:stretch>
            <a:fillRect/>
          </a:stretch>
        </p:blipFill>
        <p:spPr>
          <a:xfrm>
            <a:off x="701173" y="1003424"/>
            <a:ext cx="3076176" cy="5787768"/>
          </a:xfrm>
          <a:prstGeom prst="rect">
            <a:avLst/>
          </a:prstGeom>
        </p:spPr>
      </p:pic>
      <p:sp>
        <p:nvSpPr>
          <p:cNvPr id="10" name="文字方塊 8">
            <a:extLst>
              <a:ext uri="{FF2B5EF4-FFF2-40B4-BE49-F238E27FC236}">
                <a16:creationId xmlns:a16="http://schemas.microsoft.com/office/drawing/2014/main" id="{899BC3AA-7F49-4228-BA41-EB2816CE7B5D}"/>
              </a:ext>
            </a:extLst>
          </p:cNvPr>
          <p:cNvSpPr txBox="1"/>
          <p:nvPr/>
        </p:nvSpPr>
        <p:spPr>
          <a:xfrm>
            <a:off x="8561922" y="2005409"/>
            <a:ext cx="3520094" cy="2462213"/>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*If you are retired, you are required to fill out &lt;Additional Risk Statement&gt;, please note that the English version</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would</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prevail and you are required to sign the English version. Same logic applies to other additional documents you might encounter. </a:t>
            </a:r>
          </a:p>
          <a:p>
            <a:r>
              <a:rPr lang="zh-CN" altLang="en-US" sz="1400" dirty="0">
                <a:latin typeface="Calibri Light" panose="020F0302020204030204" pitchFamily="34" charset="0"/>
                <a:ea typeface="等线" panose="02010600030101010101" pitchFamily="2" charset="-122"/>
              </a:rPr>
              <a:t>若客户已退休则额外需要填写</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附加风险声明</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。请注意声明以英文版为准，中文版只作为填写过程中的参考，你需要签署的版本为英文版。以下您可能遇到其他的附加文件，同理，您需要签署的是英文版。</a:t>
            </a:r>
            <a:endParaRPr lang="en-US" altLang="zh-CN" sz="1400" dirty="0">
              <a:latin typeface="Calibri Light" panose="020F0302020204030204" pitchFamily="34" charset="0"/>
              <a:ea typeface="等线" panose="02010600030101010101" pitchFamily="2" charset="-122"/>
            </a:endParaRPr>
          </a:p>
        </p:txBody>
      </p:sp>
      <p:pic>
        <p:nvPicPr>
          <p:cNvPr id="11" name="圖片 2">
            <a:extLst>
              <a:ext uri="{FF2B5EF4-FFF2-40B4-BE49-F238E27FC236}">
                <a16:creationId xmlns:a16="http://schemas.microsoft.com/office/drawing/2014/main" id="{57C31E21-751C-42DE-8E0B-11A12671499B}"/>
              </a:ext>
            </a:extLst>
          </p:cNvPr>
          <p:cNvPicPr>
            <a:picLocks noChangeAspect="1"/>
          </p:cNvPicPr>
          <p:nvPr/>
        </p:nvPicPr>
        <p:blipFill>
          <a:blip r:embed="rId5"/>
          <a:stretch>
            <a:fillRect/>
          </a:stretch>
        </p:blipFill>
        <p:spPr>
          <a:xfrm>
            <a:off x="5050800" y="2014013"/>
            <a:ext cx="3266344" cy="4186811"/>
          </a:xfrm>
          <a:prstGeom prst="rect">
            <a:avLst/>
          </a:prstGeom>
        </p:spPr>
      </p:pic>
      <p:cxnSp>
        <p:nvCxnSpPr>
          <p:cNvPr id="13" name="直接箭头连接符 12">
            <a:extLst>
              <a:ext uri="{FF2B5EF4-FFF2-40B4-BE49-F238E27FC236}">
                <a16:creationId xmlns:a16="http://schemas.microsoft.com/office/drawing/2014/main" id="{3D0CD633-27A9-4BBB-94BB-A496A6E704AA}"/>
              </a:ext>
            </a:extLst>
          </p:cNvPr>
          <p:cNvCxnSpPr/>
          <p:nvPr/>
        </p:nvCxnSpPr>
        <p:spPr>
          <a:xfrm>
            <a:off x="4347253" y="1979799"/>
            <a:ext cx="1029419" cy="495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39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15</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Step2 Prepare the documents and fill in the information </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2</a:t>
            </a:r>
            <a:r>
              <a:rPr lang="zh-CN" altLang="en-US" dirty="0">
                <a:latin typeface="Calibri Light" panose="020F0302020204030204" pitchFamily="34" charset="0"/>
                <a:ea typeface="等线" panose="02010600030101010101" pitchFamily="2" charset="-122"/>
              </a:rPr>
              <a:t> 按提示准备材料及填入信息</a:t>
            </a:r>
          </a:p>
        </p:txBody>
      </p:sp>
      <p:sp>
        <p:nvSpPr>
          <p:cNvPr id="10" name="文本框 9">
            <a:extLst>
              <a:ext uri="{FF2B5EF4-FFF2-40B4-BE49-F238E27FC236}">
                <a16:creationId xmlns:a16="http://schemas.microsoft.com/office/drawing/2014/main" id="{D1E3B83E-2016-49EF-9E9E-3ACC37226483}"/>
              </a:ext>
            </a:extLst>
          </p:cNvPr>
          <p:cNvSpPr txBox="1"/>
          <p:nvPr/>
        </p:nvSpPr>
        <p:spPr>
          <a:xfrm>
            <a:off x="499730" y="987320"/>
            <a:ext cx="4389262" cy="369332"/>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b. Investment Experience </a:t>
            </a:r>
            <a:r>
              <a:rPr lang="zh-CN" altLang="en-US" dirty="0">
                <a:latin typeface="Calibri Light" panose="020F0302020204030204" pitchFamily="34" charset="0"/>
                <a:ea typeface="等线" panose="02010600030101010101" pitchFamily="2" charset="-122"/>
              </a:rPr>
              <a:t>投资经验</a:t>
            </a:r>
          </a:p>
        </p:txBody>
      </p:sp>
      <p:pic>
        <p:nvPicPr>
          <p:cNvPr id="14" name="图片 13">
            <a:extLst>
              <a:ext uri="{FF2B5EF4-FFF2-40B4-BE49-F238E27FC236}">
                <a16:creationId xmlns:a16="http://schemas.microsoft.com/office/drawing/2014/main" id="{AF25EC4A-D38B-4AD3-82F1-AF2C50843A93}"/>
              </a:ext>
            </a:extLst>
          </p:cNvPr>
          <p:cNvPicPr>
            <a:picLocks noChangeAspect="1"/>
          </p:cNvPicPr>
          <p:nvPr/>
        </p:nvPicPr>
        <p:blipFill>
          <a:blip r:embed="rId4"/>
          <a:stretch>
            <a:fillRect/>
          </a:stretch>
        </p:blipFill>
        <p:spPr>
          <a:xfrm>
            <a:off x="765030" y="1702942"/>
            <a:ext cx="2788274" cy="4637532"/>
          </a:xfrm>
          <a:prstGeom prst="rect">
            <a:avLst/>
          </a:prstGeom>
        </p:spPr>
      </p:pic>
      <p:pic>
        <p:nvPicPr>
          <p:cNvPr id="17" name="图片 16">
            <a:extLst>
              <a:ext uri="{FF2B5EF4-FFF2-40B4-BE49-F238E27FC236}">
                <a16:creationId xmlns:a16="http://schemas.microsoft.com/office/drawing/2014/main" id="{05C95277-EA37-4645-90F1-2C4BA59A4339}"/>
              </a:ext>
            </a:extLst>
          </p:cNvPr>
          <p:cNvPicPr>
            <a:picLocks noChangeAspect="1"/>
          </p:cNvPicPr>
          <p:nvPr/>
        </p:nvPicPr>
        <p:blipFill>
          <a:blip r:embed="rId5"/>
          <a:stretch>
            <a:fillRect/>
          </a:stretch>
        </p:blipFill>
        <p:spPr>
          <a:xfrm>
            <a:off x="3928580" y="1720468"/>
            <a:ext cx="2809880" cy="4602480"/>
          </a:xfrm>
          <a:prstGeom prst="rect">
            <a:avLst/>
          </a:prstGeom>
        </p:spPr>
      </p:pic>
      <p:pic>
        <p:nvPicPr>
          <p:cNvPr id="20" name="图片 19">
            <a:extLst>
              <a:ext uri="{FF2B5EF4-FFF2-40B4-BE49-F238E27FC236}">
                <a16:creationId xmlns:a16="http://schemas.microsoft.com/office/drawing/2014/main" id="{1DF37876-9954-438B-94CA-302908DC7239}"/>
              </a:ext>
            </a:extLst>
          </p:cNvPr>
          <p:cNvPicPr>
            <a:picLocks noChangeAspect="1"/>
          </p:cNvPicPr>
          <p:nvPr/>
        </p:nvPicPr>
        <p:blipFill>
          <a:blip r:embed="rId6"/>
          <a:stretch>
            <a:fillRect/>
          </a:stretch>
        </p:blipFill>
        <p:spPr>
          <a:xfrm>
            <a:off x="8730496" y="1720468"/>
            <a:ext cx="2818001" cy="4672583"/>
          </a:xfrm>
          <a:prstGeom prst="rect">
            <a:avLst/>
          </a:prstGeom>
        </p:spPr>
      </p:pic>
      <p:sp>
        <p:nvSpPr>
          <p:cNvPr id="22" name="文本框 21">
            <a:extLst>
              <a:ext uri="{FF2B5EF4-FFF2-40B4-BE49-F238E27FC236}">
                <a16:creationId xmlns:a16="http://schemas.microsoft.com/office/drawing/2014/main" id="{5E0BDEA7-62C6-446F-88D6-3860B4BDB726}"/>
              </a:ext>
            </a:extLst>
          </p:cNvPr>
          <p:cNvSpPr txBox="1"/>
          <p:nvPr/>
        </p:nvSpPr>
        <p:spPr>
          <a:xfrm>
            <a:off x="6714076" y="2145102"/>
            <a:ext cx="2048925" cy="1384995"/>
          </a:xfrm>
          <a:prstGeom prst="rect">
            <a:avLst/>
          </a:prstGeom>
          <a:noFill/>
        </p:spPr>
        <p:txBody>
          <a:bodyPr wrap="square" rtlCol="0">
            <a:spAutoFit/>
          </a:bodyPr>
          <a:lstStyle/>
          <a:p>
            <a:r>
              <a:rPr lang="en-US" altLang="zh-CN" sz="1000" dirty="0">
                <a:solidFill>
                  <a:srgbClr val="C00000"/>
                </a:solidFill>
                <a:latin typeface="Calibri Light" panose="020F0302020204030204" pitchFamily="34" charset="0"/>
                <a:ea typeface="等线" panose="02010600030101010101" pitchFamily="2" charset="-122"/>
              </a:rPr>
              <a:t>*If you have already had futures account or security account, you need to write down the brokerage name.</a:t>
            </a:r>
          </a:p>
          <a:p>
            <a:r>
              <a:rPr lang="zh-CN" altLang="en-US" sz="1000" dirty="0">
                <a:solidFill>
                  <a:srgbClr val="C00000"/>
                </a:solidFill>
                <a:latin typeface="Calibri Light" panose="020F0302020204030204" pitchFamily="34" charset="0"/>
                <a:ea typeface="等线" panose="02010600030101010101" pitchFamily="2" charset="-122"/>
              </a:rPr>
              <a:t>如果您在开户时已经拥有期货或证券账户，您需要写下经纪商的名字。</a:t>
            </a:r>
          </a:p>
          <a:p>
            <a:endParaRPr kumimoji="1" lang="zh-CN" altLang="en-US" sz="1400" dirty="0">
              <a:latin typeface="Calibri Light" panose="020F0302020204030204" pitchFamily="34" charset="0"/>
              <a:ea typeface="等线" panose="02010600030101010101" pitchFamily="2" charset="-122"/>
            </a:endParaRPr>
          </a:p>
        </p:txBody>
      </p:sp>
      <p:cxnSp>
        <p:nvCxnSpPr>
          <p:cNvPr id="24" name="直接箭头连接符 23">
            <a:extLst>
              <a:ext uri="{FF2B5EF4-FFF2-40B4-BE49-F238E27FC236}">
                <a16:creationId xmlns:a16="http://schemas.microsoft.com/office/drawing/2014/main" id="{9F804D08-4816-4E11-A727-1DCE9A457582}"/>
              </a:ext>
            </a:extLst>
          </p:cNvPr>
          <p:cNvCxnSpPr>
            <a:cxnSpLocks/>
          </p:cNvCxnSpPr>
          <p:nvPr/>
        </p:nvCxnSpPr>
        <p:spPr>
          <a:xfrm>
            <a:off x="4689535" y="2279904"/>
            <a:ext cx="1906432" cy="231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6AC3782E-32B9-47FD-92B2-EC914CF91AAD}"/>
              </a:ext>
            </a:extLst>
          </p:cNvPr>
          <p:cNvCxnSpPr/>
          <p:nvPr/>
        </p:nvCxnSpPr>
        <p:spPr>
          <a:xfrm flipV="1">
            <a:off x="4689535" y="2670048"/>
            <a:ext cx="1906432" cy="353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94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16</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Step2 Prepare the documents and fill in the information </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2</a:t>
            </a:r>
            <a:r>
              <a:rPr lang="zh-CN" altLang="en-US" dirty="0">
                <a:latin typeface="Calibri Light" panose="020F0302020204030204" pitchFamily="34" charset="0"/>
                <a:ea typeface="等线" panose="02010600030101010101" pitchFamily="2" charset="-122"/>
              </a:rPr>
              <a:t> 按提示准备材料及填入信息</a:t>
            </a:r>
          </a:p>
        </p:txBody>
      </p:sp>
      <p:sp>
        <p:nvSpPr>
          <p:cNvPr id="7" name="文本框 6">
            <a:extLst>
              <a:ext uri="{FF2B5EF4-FFF2-40B4-BE49-F238E27FC236}">
                <a16:creationId xmlns:a16="http://schemas.microsoft.com/office/drawing/2014/main" id="{F0C7ABBC-039E-4B34-B1A6-6874A1F71696}"/>
              </a:ext>
            </a:extLst>
          </p:cNvPr>
          <p:cNvSpPr txBox="1"/>
          <p:nvPr/>
        </p:nvSpPr>
        <p:spPr>
          <a:xfrm>
            <a:off x="499730" y="987319"/>
            <a:ext cx="4230766" cy="369332"/>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c. Account Usage </a:t>
            </a:r>
            <a:r>
              <a:rPr lang="zh-CN" altLang="en-US" dirty="0">
                <a:latin typeface="Calibri Light" panose="020F0302020204030204" pitchFamily="34" charset="0"/>
                <a:ea typeface="等线" panose="02010600030101010101" pitchFamily="2" charset="-122"/>
              </a:rPr>
              <a:t>账户用途</a:t>
            </a:r>
          </a:p>
        </p:txBody>
      </p:sp>
      <p:pic>
        <p:nvPicPr>
          <p:cNvPr id="9" name="图片 8">
            <a:extLst>
              <a:ext uri="{FF2B5EF4-FFF2-40B4-BE49-F238E27FC236}">
                <a16:creationId xmlns:a16="http://schemas.microsoft.com/office/drawing/2014/main" id="{90AA8C92-DE2C-4CA3-B3DC-7C207AA1A505}"/>
              </a:ext>
            </a:extLst>
          </p:cNvPr>
          <p:cNvPicPr>
            <a:picLocks noChangeAspect="1"/>
          </p:cNvPicPr>
          <p:nvPr/>
        </p:nvPicPr>
        <p:blipFill>
          <a:blip r:embed="rId4"/>
          <a:stretch>
            <a:fillRect/>
          </a:stretch>
        </p:blipFill>
        <p:spPr>
          <a:xfrm>
            <a:off x="5111377" y="1388420"/>
            <a:ext cx="3932811" cy="2280587"/>
          </a:xfrm>
          <a:prstGeom prst="rect">
            <a:avLst/>
          </a:prstGeom>
        </p:spPr>
      </p:pic>
      <p:pic>
        <p:nvPicPr>
          <p:cNvPr id="10" name="图片 9">
            <a:extLst>
              <a:ext uri="{FF2B5EF4-FFF2-40B4-BE49-F238E27FC236}">
                <a16:creationId xmlns:a16="http://schemas.microsoft.com/office/drawing/2014/main" id="{CD8DEF63-3E60-4DCD-AD5D-8D297EEFADE7}"/>
              </a:ext>
            </a:extLst>
          </p:cNvPr>
          <p:cNvPicPr>
            <a:picLocks noChangeAspect="1"/>
          </p:cNvPicPr>
          <p:nvPr/>
        </p:nvPicPr>
        <p:blipFill>
          <a:blip r:embed="rId5"/>
          <a:stretch>
            <a:fillRect/>
          </a:stretch>
        </p:blipFill>
        <p:spPr>
          <a:xfrm>
            <a:off x="796463" y="1417238"/>
            <a:ext cx="3190322" cy="5383097"/>
          </a:xfrm>
          <a:prstGeom prst="rect">
            <a:avLst/>
          </a:prstGeom>
        </p:spPr>
      </p:pic>
      <p:cxnSp>
        <p:nvCxnSpPr>
          <p:cNvPr id="12" name="直接箭头连接符 11">
            <a:extLst>
              <a:ext uri="{FF2B5EF4-FFF2-40B4-BE49-F238E27FC236}">
                <a16:creationId xmlns:a16="http://schemas.microsoft.com/office/drawing/2014/main" id="{3AB0B8A4-E0AB-43DE-8B9D-6FB96E07CB7D}"/>
              </a:ext>
            </a:extLst>
          </p:cNvPr>
          <p:cNvCxnSpPr>
            <a:cxnSpLocks/>
          </p:cNvCxnSpPr>
          <p:nvPr/>
        </p:nvCxnSpPr>
        <p:spPr>
          <a:xfrm>
            <a:off x="6254496" y="2528713"/>
            <a:ext cx="0" cy="1288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A5F4FB53-2FE6-4711-91C4-6CEE898C4241}"/>
              </a:ext>
            </a:extLst>
          </p:cNvPr>
          <p:cNvSpPr txBox="1"/>
          <p:nvPr/>
        </p:nvSpPr>
        <p:spPr>
          <a:xfrm>
            <a:off x="5111377" y="4022780"/>
            <a:ext cx="5373743" cy="1384995"/>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*If</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you</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want</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an</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additional</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email</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address</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to</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receive duplicate Customer Statements and Notices,</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you can add the email address here. If you leave it blank, your preferred Email above will receive the Customer Statements and Notices.</a:t>
            </a:r>
          </a:p>
          <a:p>
            <a:r>
              <a:rPr lang="zh-CN" altLang="en-US" sz="1400" dirty="0">
                <a:latin typeface="Calibri Light" panose="020F0302020204030204" pitchFamily="34" charset="0"/>
                <a:ea typeface="等线" panose="02010600030101010101" pitchFamily="2" charset="-122"/>
              </a:rPr>
              <a:t>如果您希望其他邮箱地址收到结单和通知，可以在此处填写。如果您在此留空，默认只有首选邮箱会收到结单及通知。</a:t>
            </a:r>
          </a:p>
        </p:txBody>
      </p:sp>
    </p:spTree>
    <p:extLst>
      <p:ext uri="{BB962C8B-B14F-4D97-AF65-F5344CB8AC3E}">
        <p14:creationId xmlns:p14="http://schemas.microsoft.com/office/powerpoint/2010/main" val="38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17</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Step2 Prepare the documents and fill in the information </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2</a:t>
            </a:r>
            <a:r>
              <a:rPr lang="zh-CN" altLang="en-US" dirty="0">
                <a:latin typeface="Calibri Light" panose="020F0302020204030204" pitchFamily="34" charset="0"/>
                <a:ea typeface="等线" panose="02010600030101010101" pitchFamily="2" charset="-122"/>
              </a:rPr>
              <a:t> 按提示准备材料及填入信息</a:t>
            </a:r>
          </a:p>
        </p:txBody>
      </p:sp>
      <p:sp>
        <p:nvSpPr>
          <p:cNvPr id="7" name="文本框 6">
            <a:extLst>
              <a:ext uri="{FF2B5EF4-FFF2-40B4-BE49-F238E27FC236}">
                <a16:creationId xmlns:a16="http://schemas.microsoft.com/office/drawing/2014/main" id="{846C2FC4-E3D2-4326-BFD9-F5FCDFB7E3EF}"/>
              </a:ext>
            </a:extLst>
          </p:cNvPr>
          <p:cNvSpPr txBox="1"/>
          <p:nvPr/>
        </p:nvSpPr>
        <p:spPr>
          <a:xfrm>
            <a:off x="499730" y="987319"/>
            <a:ext cx="4230766" cy="369332"/>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d. Financial Information </a:t>
            </a:r>
            <a:r>
              <a:rPr lang="zh-CN" altLang="en-US" dirty="0">
                <a:latin typeface="Calibri Light" panose="020F0302020204030204" pitchFamily="34" charset="0"/>
                <a:ea typeface="等线" panose="02010600030101010101" pitchFamily="2" charset="-122"/>
              </a:rPr>
              <a:t>财务信息</a:t>
            </a:r>
          </a:p>
        </p:txBody>
      </p:sp>
      <p:pic>
        <p:nvPicPr>
          <p:cNvPr id="8" name="图片 7">
            <a:extLst>
              <a:ext uri="{FF2B5EF4-FFF2-40B4-BE49-F238E27FC236}">
                <a16:creationId xmlns:a16="http://schemas.microsoft.com/office/drawing/2014/main" id="{7125B0B3-25ED-4DF8-8838-2DF68855CBE3}"/>
              </a:ext>
            </a:extLst>
          </p:cNvPr>
          <p:cNvPicPr>
            <a:picLocks noChangeAspect="1"/>
          </p:cNvPicPr>
          <p:nvPr/>
        </p:nvPicPr>
        <p:blipFill>
          <a:blip r:embed="rId4"/>
          <a:stretch>
            <a:fillRect/>
          </a:stretch>
        </p:blipFill>
        <p:spPr>
          <a:xfrm>
            <a:off x="529926" y="1550737"/>
            <a:ext cx="3918970" cy="3852672"/>
          </a:xfrm>
          <a:prstGeom prst="rect">
            <a:avLst/>
          </a:prstGeom>
        </p:spPr>
      </p:pic>
      <p:cxnSp>
        <p:nvCxnSpPr>
          <p:cNvPr id="11" name="直接箭头连接符 10">
            <a:extLst>
              <a:ext uri="{FF2B5EF4-FFF2-40B4-BE49-F238E27FC236}">
                <a16:creationId xmlns:a16="http://schemas.microsoft.com/office/drawing/2014/main" id="{C8958415-97A6-46A8-99EB-1FC2C02EB6BD}"/>
              </a:ext>
            </a:extLst>
          </p:cNvPr>
          <p:cNvCxnSpPr>
            <a:cxnSpLocks/>
          </p:cNvCxnSpPr>
          <p:nvPr/>
        </p:nvCxnSpPr>
        <p:spPr>
          <a:xfrm>
            <a:off x="4077227" y="4754880"/>
            <a:ext cx="10953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EB5E63F5-DE6B-4519-BBC9-97EF88E60EDF}"/>
              </a:ext>
            </a:extLst>
          </p:cNvPr>
          <p:cNvPicPr>
            <a:picLocks noChangeAspect="1"/>
          </p:cNvPicPr>
          <p:nvPr/>
        </p:nvPicPr>
        <p:blipFill rotWithShape="1">
          <a:blip r:embed="rId5"/>
          <a:srcRect t="4132" b="31507"/>
          <a:stretch/>
        </p:blipFill>
        <p:spPr>
          <a:xfrm>
            <a:off x="5375771" y="1500409"/>
            <a:ext cx="3546530" cy="4691991"/>
          </a:xfrm>
          <a:prstGeom prst="rect">
            <a:avLst/>
          </a:prstGeom>
        </p:spPr>
      </p:pic>
      <p:sp>
        <p:nvSpPr>
          <p:cNvPr id="15" name="文本框 14">
            <a:extLst>
              <a:ext uri="{FF2B5EF4-FFF2-40B4-BE49-F238E27FC236}">
                <a16:creationId xmlns:a16="http://schemas.microsoft.com/office/drawing/2014/main" id="{144377E1-9701-43D9-9628-7ABB85BF34FE}"/>
              </a:ext>
            </a:extLst>
          </p:cNvPr>
          <p:cNvSpPr txBox="1"/>
          <p:nvPr/>
        </p:nvSpPr>
        <p:spPr>
          <a:xfrm>
            <a:off x="9334152" y="2727479"/>
            <a:ext cx="2743200" cy="1600438"/>
          </a:xfrm>
          <a:prstGeom prst="rect">
            <a:avLst/>
          </a:prstGeom>
          <a:noFill/>
        </p:spPr>
        <p:txBody>
          <a:bodyPr wrap="square" rtlCol="0">
            <a:spAutoFit/>
          </a:bodyPr>
          <a:lstStyle/>
          <a:p>
            <a:r>
              <a:rPr lang="zh-CN" altLang="en-US" sz="1400" dirty="0">
                <a:latin typeface="Calibri Light" panose="020F0302020204030204" pitchFamily="34" charset="0"/>
                <a:ea typeface="等线" panose="02010600030101010101" pitchFamily="2" charset="-122"/>
              </a:rPr>
              <a:t>*</a:t>
            </a:r>
            <a:r>
              <a:rPr lang="en-US" altLang="zh-CN" sz="1400" dirty="0">
                <a:latin typeface="Calibri Light" panose="020F0302020204030204" pitchFamily="34" charset="0"/>
                <a:ea typeface="等线" panose="02010600030101010101" pitchFamily="2" charset="-122"/>
              </a:rPr>
              <a:t>Fill the financial information based on the reality. If you do not meet the requirement, you need to sign the additional statement.</a:t>
            </a:r>
          </a:p>
          <a:p>
            <a:r>
              <a:rPr lang="zh-CN" altLang="en-US" sz="1400" dirty="0">
                <a:latin typeface="Calibri Light" panose="020F0302020204030204" pitchFamily="34" charset="0"/>
                <a:ea typeface="等线" panose="02010600030101010101" pitchFamily="2" charset="-122"/>
              </a:rPr>
              <a:t>根据实际情况填写内容，如果需要签署附加声明，请完成资料填写后再下载并填写。</a:t>
            </a:r>
          </a:p>
        </p:txBody>
      </p:sp>
      <p:sp>
        <p:nvSpPr>
          <p:cNvPr id="13" name="文本框 12">
            <a:extLst>
              <a:ext uri="{FF2B5EF4-FFF2-40B4-BE49-F238E27FC236}">
                <a16:creationId xmlns:a16="http://schemas.microsoft.com/office/drawing/2014/main" id="{739C3B01-78AF-44D9-B133-F8CF9AA18926}"/>
              </a:ext>
            </a:extLst>
          </p:cNvPr>
          <p:cNvSpPr txBox="1"/>
          <p:nvPr/>
        </p:nvSpPr>
        <p:spPr>
          <a:xfrm>
            <a:off x="4120750" y="4477881"/>
            <a:ext cx="1583167" cy="276999"/>
          </a:xfrm>
          <a:prstGeom prst="rect">
            <a:avLst/>
          </a:prstGeom>
          <a:noFill/>
        </p:spPr>
        <p:txBody>
          <a:bodyPr wrap="square" rtlCol="0">
            <a:spAutoFit/>
          </a:bodyPr>
          <a:lstStyle/>
          <a:p>
            <a:r>
              <a:rPr kumimoji="1" lang="en-US" altLang="zh-CN" sz="1200" dirty="0">
                <a:solidFill>
                  <a:schemeClr val="accent1">
                    <a:lumMod val="75000"/>
                  </a:schemeClr>
                </a:solidFill>
                <a:latin typeface="Calibri Light" panose="020F0302020204030204" pitchFamily="34" charset="0"/>
              </a:rPr>
              <a:t>Click</a:t>
            </a:r>
            <a:r>
              <a:rPr kumimoji="1" lang="zh-CN" altLang="en-US" sz="1200" dirty="0">
                <a:solidFill>
                  <a:schemeClr val="accent1">
                    <a:lumMod val="75000"/>
                  </a:schemeClr>
                </a:solidFill>
                <a:latin typeface="Calibri Light" panose="020F0302020204030204" pitchFamily="34" charset="0"/>
              </a:rPr>
              <a:t> </a:t>
            </a:r>
            <a:r>
              <a:rPr kumimoji="1" lang="en-US" altLang="zh-CN" sz="1200" dirty="0">
                <a:solidFill>
                  <a:schemeClr val="accent1">
                    <a:lumMod val="75000"/>
                  </a:schemeClr>
                </a:solidFill>
                <a:latin typeface="Calibri Light" panose="020F0302020204030204" pitchFamily="34" charset="0"/>
              </a:rPr>
              <a:t>to view</a:t>
            </a:r>
            <a:endParaRPr kumimoji="1" lang="zh-CN" altLang="en-US" sz="1200" dirty="0">
              <a:solidFill>
                <a:schemeClr val="accent1">
                  <a:lumMod val="75000"/>
                </a:schemeClr>
              </a:solidFill>
              <a:latin typeface="Calibri Light" panose="020F0302020204030204" pitchFamily="34" charset="0"/>
            </a:endParaRPr>
          </a:p>
        </p:txBody>
      </p:sp>
      <p:sp>
        <p:nvSpPr>
          <p:cNvPr id="16" name="文本框 15">
            <a:extLst>
              <a:ext uri="{FF2B5EF4-FFF2-40B4-BE49-F238E27FC236}">
                <a16:creationId xmlns:a16="http://schemas.microsoft.com/office/drawing/2014/main" id="{3A7DC47B-C252-424D-A1FC-18E679E13BF1}"/>
              </a:ext>
            </a:extLst>
          </p:cNvPr>
          <p:cNvSpPr txBox="1"/>
          <p:nvPr/>
        </p:nvSpPr>
        <p:spPr>
          <a:xfrm>
            <a:off x="4221845" y="4754880"/>
            <a:ext cx="865953" cy="276999"/>
          </a:xfrm>
          <a:prstGeom prst="rect">
            <a:avLst/>
          </a:prstGeom>
          <a:noFill/>
        </p:spPr>
        <p:txBody>
          <a:bodyPr wrap="square" rtlCol="0">
            <a:spAutoFit/>
          </a:bodyPr>
          <a:lstStyle/>
          <a:p>
            <a:r>
              <a:rPr kumimoji="1" lang="zh-CN" altLang="en-US" sz="1200" dirty="0">
                <a:solidFill>
                  <a:schemeClr val="accent1">
                    <a:lumMod val="75000"/>
                  </a:schemeClr>
                </a:solidFill>
                <a:latin typeface="Calibri Light" panose="020F0302020204030204" pitchFamily="34" charset="0"/>
              </a:rPr>
              <a:t>点击可见</a:t>
            </a:r>
            <a:endParaRPr kumimoji="1" lang="zh-CN" altLang="en-US" dirty="0">
              <a:solidFill>
                <a:schemeClr val="accent1">
                  <a:lumMod val="75000"/>
                </a:schemeClr>
              </a:solidFill>
              <a:latin typeface="Calibri Light" panose="020F0302020204030204" pitchFamily="34" charset="0"/>
            </a:endParaRPr>
          </a:p>
        </p:txBody>
      </p:sp>
    </p:spTree>
    <p:extLst>
      <p:ext uri="{BB962C8B-B14F-4D97-AF65-F5344CB8AC3E}">
        <p14:creationId xmlns:p14="http://schemas.microsoft.com/office/powerpoint/2010/main" val="23003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18</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Step2 Prepare the documents and fill in the information </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2</a:t>
            </a:r>
            <a:r>
              <a:rPr lang="zh-CN" altLang="en-US" dirty="0">
                <a:latin typeface="Calibri Light" panose="020F0302020204030204" pitchFamily="34" charset="0"/>
                <a:ea typeface="等线" panose="02010600030101010101" pitchFamily="2" charset="-122"/>
              </a:rPr>
              <a:t> 按提示准备材料及填入信息</a:t>
            </a:r>
          </a:p>
        </p:txBody>
      </p:sp>
      <p:sp>
        <p:nvSpPr>
          <p:cNvPr id="9" name="文本框 8">
            <a:extLst>
              <a:ext uri="{FF2B5EF4-FFF2-40B4-BE49-F238E27FC236}">
                <a16:creationId xmlns:a16="http://schemas.microsoft.com/office/drawing/2014/main" id="{42A0FC3C-1E97-4E6B-AD1F-DD5DA3B6302D}"/>
              </a:ext>
            </a:extLst>
          </p:cNvPr>
          <p:cNvSpPr txBox="1"/>
          <p:nvPr/>
        </p:nvSpPr>
        <p:spPr>
          <a:xfrm>
            <a:off x="499730" y="1075033"/>
            <a:ext cx="4230766" cy="369332"/>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e. Bank Information </a:t>
            </a:r>
            <a:r>
              <a:rPr lang="zh-CN" altLang="en-US" dirty="0">
                <a:latin typeface="Calibri Light" panose="020F0302020204030204" pitchFamily="34" charset="0"/>
                <a:ea typeface="等线" panose="02010600030101010101" pitchFamily="2" charset="-122"/>
              </a:rPr>
              <a:t>银行信息</a:t>
            </a:r>
          </a:p>
        </p:txBody>
      </p:sp>
      <p:pic>
        <p:nvPicPr>
          <p:cNvPr id="11" name="图片 10">
            <a:extLst>
              <a:ext uri="{FF2B5EF4-FFF2-40B4-BE49-F238E27FC236}">
                <a16:creationId xmlns:a16="http://schemas.microsoft.com/office/drawing/2014/main" id="{F485250D-2B12-40D2-B6DD-0E62CB6613BC}"/>
              </a:ext>
            </a:extLst>
          </p:cNvPr>
          <p:cNvPicPr>
            <a:picLocks noChangeAspect="1"/>
          </p:cNvPicPr>
          <p:nvPr/>
        </p:nvPicPr>
        <p:blipFill rotWithShape="1">
          <a:blip r:embed="rId4"/>
          <a:srcRect t="6181"/>
          <a:stretch/>
        </p:blipFill>
        <p:spPr>
          <a:xfrm>
            <a:off x="3843769" y="1399570"/>
            <a:ext cx="2822660" cy="5443498"/>
          </a:xfrm>
          <a:prstGeom prst="rect">
            <a:avLst/>
          </a:prstGeom>
        </p:spPr>
      </p:pic>
      <p:pic>
        <p:nvPicPr>
          <p:cNvPr id="13" name="图片 12">
            <a:extLst>
              <a:ext uri="{FF2B5EF4-FFF2-40B4-BE49-F238E27FC236}">
                <a16:creationId xmlns:a16="http://schemas.microsoft.com/office/drawing/2014/main" id="{41FC04D2-0621-4825-8CD6-75CB6E0A320F}"/>
              </a:ext>
            </a:extLst>
          </p:cNvPr>
          <p:cNvPicPr>
            <a:picLocks noChangeAspect="1"/>
          </p:cNvPicPr>
          <p:nvPr/>
        </p:nvPicPr>
        <p:blipFill rotWithShape="1">
          <a:blip r:embed="rId5"/>
          <a:srcRect t="6181"/>
          <a:stretch/>
        </p:blipFill>
        <p:spPr>
          <a:xfrm>
            <a:off x="7115452" y="1399569"/>
            <a:ext cx="2822660" cy="5443499"/>
          </a:xfrm>
          <a:prstGeom prst="rect">
            <a:avLst/>
          </a:prstGeom>
        </p:spPr>
      </p:pic>
      <p:sp>
        <p:nvSpPr>
          <p:cNvPr id="14" name="文字方塊 6">
            <a:extLst>
              <a:ext uri="{FF2B5EF4-FFF2-40B4-BE49-F238E27FC236}">
                <a16:creationId xmlns:a16="http://schemas.microsoft.com/office/drawing/2014/main" id="{ABEDB2B5-E71E-4EE0-BDCD-0FE0703CCF8F}"/>
              </a:ext>
            </a:extLst>
          </p:cNvPr>
          <p:cNvSpPr txBox="1"/>
          <p:nvPr/>
        </p:nvSpPr>
        <p:spPr>
          <a:xfrm>
            <a:off x="57276" y="3023616"/>
            <a:ext cx="3380868" cy="1815882"/>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Please choose the ‘ABA ROUTING’ if you register with a US domestic Bank. If you choose an outside US bank as your registered bank, please choose ‘SWIFT’.</a:t>
            </a:r>
          </a:p>
          <a:p>
            <a:r>
              <a:rPr lang="zh-CN" altLang="en-US" sz="1400" dirty="0">
                <a:latin typeface="Calibri Light" panose="020F0302020204030204" pitchFamily="34" charset="0"/>
                <a:ea typeface="等线" panose="02010600030101010101" pitchFamily="2" charset="-122"/>
              </a:rPr>
              <a:t>如果您登记的银行是美国境内银行，请选择美国境内汇；</a:t>
            </a:r>
            <a:endParaRPr lang="en-US" altLang="zh-CN" sz="1400" dirty="0">
              <a:latin typeface="Calibri Light" panose="020F0302020204030204" pitchFamily="34" charset="0"/>
              <a:ea typeface="等线" panose="02010600030101010101" pitchFamily="2" charset="-122"/>
            </a:endParaRPr>
          </a:p>
          <a:p>
            <a:r>
              <a:rPr lang="zh-CN" altLang="en-US" sz="1400" dirty="0">
                <a:latin typeface="Calibri Light" panose="020F0302020204030204" pitchFamily="34" charset="0"/>
                <a:ea typeface="等线" panose="02010600030101010101" pitchFamily="2" charset="-122"/>
              </a:rPr>
              <a:t>如果您登记的银行信息是美国境外银行，请选择国际电汇。</a:t>
            </a:r>
          </a:p>
        </p:txBody>
      </p:sp>
      <p:cxnSp>
        <p:nvCxnSpPr>
          <p:cNvPr id="16" name="直接箭头连接符 15">
            <a:extLst>
              <a:ext uri="{FF2B5EF4-FFF2-40B4-BE49-F238E27FC236}">
                <a16:creationId xmlns:a16="http://schemas.microsoft.com/office/drawing/2014/main" id="{0C82FBD1-75E8-412E-BFCC-8A52252F1FBE}"/>
              </a:ext>
            </a:extLst>
          </p:cNvPr>
          <p:cNvCxnSpPr/>
          <p:nvPr/>
        </p:nvCxnSpPr>
        <p:spPr>
          <a:xfrm flipH="1" flipV="1">
            <a:off x="3325972" y="4328160"/>
            <a:ext cx="466052" cy="1158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EAF25E20-11CB-4397-9D39-464728841A1E}"/>
              </a:ext>
            </a:extLst>
          </p:cNvPr>
          <p:cNvSpPr/>
          <p:nvPr/>
        </p:nvSpPr>
        <p:spPr>
          <a:xfrm>
            <a:off x="3904196" y="5251749"/>
            <a:ext cx="2701806"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378869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19</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Step2 Prepare the documents and fill in the information </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2</a:t>
            </a:r>
            <a:r>
              <a:rPr lang="zh-CN" altLang="en-US" dirty="0">
                <a:latin typeface="Calibri Light" panose="020F0302020204030204" pitchFamily="34" charset="0"/>
                <a:ea typeface="等线" panose="02010600030101010101" pitchFamily="2" charset="-122"/>
              </a:rPr>
              <a:t> 按提示准备材料及填入信息</a:t>
            </a:r>
          </a:p>
        </p:txBody>
      </p:sp>
      <p:sp>
        <p:nvSpPr>
          <p:cNvPr id="9" name="文本框 8">
            <a:extLst>
              <a:ext uri="{FF2B5EF4-FFF2-40B4-BE49-F238E27FC236}">
                <a16:creationId xmlns:a16="http://schemas.microsoft.com/office/drawing/2014/main" id="{42A0FC3C-1E97-4E6B-AD1F-DD5DA3B6302D}"/>
              </a:ext>
            </a:extLst>
          </p:cNvPr>
          <p:cNvSpPr txBox="1"/>
          <p:nvPr/>
        </p:nvSpPr>
        <p:spPr>
          <a:xfrm>
            <a:off x="499730" y="1000504"/>
            <a:ext cx="4230766" cy="369332"/>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f. Tax Information </a:t>
            </a:r>
            <a:r>
              <a:rPr lang="zh-CN" altLang="en-US" dirty="0">
                <a:latin typeface="Calibri Light" panose="020F0302020204030204" pitchFamily="34" charset="0"/>
                <a:ea typeface="等线" panose="02010600030101010101" pitchFamily="2" charset="-122"/>
              </a:rPr>
              <a:t>税收信息</a:t>
            </a:r>
          </a:p>
        </p:txBody>
      </p:sp>
      <p:pic>
        <p:nvPicPr>
          <p:cNvPr id="7" name="图片 6">
            <a:extLst>
              <a:ext uri="{FF2B5EF4-FFF2-40B4-BE49-F238E27FC236}">
                <a16:creationId xmlns:a16="http://schemas.microsoft.com/office/drawing/2014/main" id="{D63E8564-9D57-4A2A-BAD7-8A45AE90E1E4}"/>
              </a:ext>
            </a:extLst>
          </p:cNvPr>
          <p:cNvPicPr>
            <a:picLocks noChangeAspect="1"/>
          </p:cNvPicPr>
          <p:nvPr/>
        </p:nvPicPr>
        <p:blipFill rotWithShape="1">
          <a:blip r:embed="rId4"/>
          <a:srcRect t="3959"/>
          <a:stretch/>
        </p:blipFill>
        <p:spPr>
          <a:xfrm>
            <a:off x="3671308" y="1345773"/>
            <a:ext cx="2686444" cy="5303521"/>
          </a:xfrm>
          <a:prstGeom prst="rect">
            <a:avLst/>
          </a:prstGeom>
        </p:spPr>
      </p:pic>
      <p:pic>
        <p:nvPicPr>
          <p:cNvPr id="15" name="图片 14">
            <a:extLst>
              <a:ext uri="{FF2B5EF4-FFF2-40B4-BE49-F238E27FC236}">
                <a16:creationId xmlns:a16="http://schemas.microsoft.com/office/drawing/2014/main" id="{E48B59A0-0085-4584-A48A-730DB0B6948B}"/>
              </a:ext>
            </a:extLst>
          </p:cNvPr>
          <p:cNvPicPr>
            <a:picLocks noChangeAspect="1"/>
          </p:cNvPicPr>
          <p:nvPr/>
        </p:nvPicPr>
        <p:blipFill rotWithShape="1">
          <a:blip r:embed="rId5"/>
          <a:srcRect l="3683" r="2896" b="17340"/>
          <a:stretch/>
        </p:blipFill>
        <p:spPr>
          <a:xfrm>
            <a:off x="5199443" y="4243562"/>
            <a:ext cx="2108496" cy="1941857"/>
          </a:xfrm>
          <a:prstGeom prst="rect">
            <a:avLst/>
          </a:prstGeom>
        </p:spPr>
      </p:pic>
      <p:pic>
        <p:nvPicPr>
          <p:cNvPr id="18" name="图片 17">
            <a:extLst>
              <a:ext uri="{FF2B5EF4-FFF2-40B4-BE49-F238E27FC236}">
                <a16:creationId xmlns:a16="http://schemas.microsoft.com/office/drawing/2014/main" id="{5FB44E06-B1BD-48B9-BBE1-5DE9813E1374}"/>
              </a:ext>
            </a:extLst>
          </p:cNvPr>
          <p:cNvPicPr>
            <a:picLocks noChangeAspect="1"/>
          </p:cNvPicPr>
          <p:nvPr/>
        </p:nvPicPr>
        <p:blipFill rotWithShape="1">
          <a:blip r:embed="rId6"/>
          <a:srcRect b="18151"/>
          <a:stretch/>
        </p:blipFill>
        <p:spPr>
          <a:xfrm>
            <a:off x="7453698" y="4228523"/>
            <a:ext cx="2146167" cy="1917115"/>
          </a:xfrm>
          <a:prstGeom prst="rect">
            <a:avLst/>
          </a:prstGeom>
        </p:spPr>
      </p:pic>
      <p:pic>
        <p:nvPicPr>
          <p:cNvPr id="20" name="图片 19">
            <a:extLst>
              <a:ext uri="{FF2B5EF4-FFF2-40B4-BE49-F238E27FC236}">
                <a16:creationId xmlns:a16="http://schemas.microsoft.com/office/drawing/2014/main" id="{6C20CE34-F9CE-439B-9243-CAF24DF1E006}"/>
              </a:ext>
            </a:extLst>
          </p:cNvPr>
          <p:cNvPicPr>
            <a:picLocks noChangeAspect="1"/>
          </p:cNvPicPr>
          <p:nvPr/>
        </p:nvPicPr>
        <p:blipFill>
          <a:blip r:embed="rId7"/>
          <a:stretch>
            <a:fillRect/>
          </a:stretch>
        </p:blipFill>
        <p:spPr>
          <a:xfrm>
            <a:off x="9746765" y="4607908"/>
            <a:ext cx="2177726" cy="990600"/>
          </a:xfrm>
          <a:prstGeom prst="rect">
            <a:avLst/>
          </a:prstGeom>
        </p:spPr>
      </p:pic>
      <p:sp>
        <p:nvSpPr>
          <p:cNvPr id="23" name="TextBox 6">
            <a:extLst>
              <a:ext uri="{FF2B5EF4-FFF2-40B4-BE49-F238E27FC236}">
                <a16:creationId xmlns:a16="http://schemas.microsoft.com/office/drawing/2014/main" id="{949595EE-48D9-481A-853E-32E698096630}"/>
              </a:ext>
            </a:extLst>
          </p:cNvPr>
          <p:cNvSpPr txBox="1"/>
          <p:nvPr/>
        </p:nvSpPr>
        <p:spPr>
          <a:xfrm>
            <a:off x="9666943" y="1210139"/>
            <a:ext cx="2146168" cy="1569660"/>
          </a:xfrm>
          <a:prstGeom prst="rect">
            <a:avLst/>
          </a:prstGeom>
          <a:noFill/>
        </p:spPr>
        <p:txBody>
          <a:bodyPr wrap="square" rtlCol="0">
            <a:spAutoFit/>
          </a:bodyPr>
          <a:lstStyle/>
          <a:p>
            <a:r>
              <a:rPr lang="en-US" altLang="zh-CN" sz="1200" dirty="0">
                <a:latin typeface="Calibri Light" panose="020F0302020204030204" pitchFamily="34" charset="0"/>
                <a:ea typeface="等线" panose="02010600030101010101" pitchFamily="2" charset="-122"/>
              </a:rPr>
              <a:t>*</a:t>
            </a:r>
            <a:r>
              <a:rPr lang="en-US" altLang="zh-CN" sz="1200" b="1" dirty="0">
                <a:latin typeface="Calibri Light" panose="020F0302020204030204" pitchFamily="34" charset="0"/>
                <a:ea typeface="等线" panose="02010600030101010101" pitchFamily="2" charset="-122"/>
              </a:rPr>
              <a:t>If YES</a:t>
            </a:r>
            <a:r>
              <a:rPr lang="en-US" altLang="zh-CN" sz="1200" dirty="0">
                <a:latin typeface="Calibri Light" panose="020F0302020204030204" pitchFamily="34" charset="0"/>
                <a:ea typeface="等线" panose="02010600030101010101" pitchFamily="2" charset="-122"/>
              </a:rPr>
              <a:t>, please fill in the information required. You don’t need to submit a separate W9 form to HTUSA. </a:t>
            </a:r>
          </a:p>
          <a:p>
            <a:r>
              <a:rPr lang="zh-CN" altLang="en-US" sz="1200" dirty="0">
                <a:latin typeface="Calibri Light" panose="020F0302020204030204" pitchFamily="34" charset="0"/>
                <a:ea typeface="等线" panose="02010600030101010101" pitchFamily="2" charset="-122"/>
              </a:rPr>
              <a:t>如果此两处您均选择“</a:t>
            </a:r>
            <a:r>
              <a:rPr lang="zh-CN" altLang="en-US" sz="1200" b="1" dirty="0">
                <a:latin typeface="Calibri Light" panose="020F0302020204030204" pitchFamily="34" charset="0"/>
                <a:ea typeface="等线" panose="02010600030101010101" pitchFamily="2" charset="-122"/>
              </a:rPr>
              <a:t>是</a:t>
            </a:r>
            <a:r>
              <a:rPr lang="zh-CN" altLang="en-US" sz="1200" dirty="0">
                <a:latin typeface="Calibri Light" panose="020F0302020204030204" pitchFamily="34" charset="0"/>
                <a:ea typeface="等线" panose="02010600030101010101" pitchFamily="2" charset="-122"/>
              </a:rPr>
              <a:t>”，请填写相应豁免代码。您不需要另行向华泰美国上传提交</a:t>
            </a:r>
            <a:r>
              <a:rPr lang="en-US" altLang="zh-CN" sz="1200" dirty="0">
                <a:latin typeface="Calibri Light" panose="020F0302020204030204" pitchFamily="34" charset="0"/>
                <a:ea typeface="等线" panose="02010600030101010101" pitchFamily="2" charset="-122"/>
              </a:rPr>
              <a:t>W9</a:t>
            </a:r>
            <a:r>
              <a:rPr lang="zh-CN" altLang="en-US" sz="1200" dirty="0">
                <a:latin typeface="Calibri Light" panose="020F0302020204030204" pitchFamily="34" charset="0"/>
                <a:ea typeface="等线" panose="02010600030101010101" pitchFamily="2" charset="-122"/>
              </a:rPr>
              <a:t>表格。</a:t>
            </a:r>
            <a:endParaRPr lang="en-US" altLang="zh-CN" sz="1200" dirty="0">
              <a:latin typeface="Calibri Light" panose="020F0302020204030204" pitchFamily="34" charset="0"/>
              <a:ea typeface="等线" panose="02010600030101010101" pitchFamily="2" charset="-122"/>
            </a:endParaRPr>
          </a:p>
        </p:txBody>
      </p:sp>
      <p:cxnSp>
        <p:nvCxnSpPr>
          <p:cNvPr id="27" name="直接箭头连接符 26">
            <a:extLst>
              <a:ext uri="{FF2B5EF4-FFF2-40B4-BE49-F238E27FC236}">
                <a16:creationId xmlns:a16="http://schemas.microsoft.com/office/drawing/2014/main" id="{8DEC8EB0-FAD6-4A09-A887-26C31BFF601C}"/>
              </a:ext>
            </a:extLst>
          </p:cNvPr>
          <p:cNvCxnSpPr>
            <a:cxnSpLocks/>
          </p:cNvCxnSpPr>
          <p:nvPr/>
        </p:nvCxnSpPr>
        <p:spPr>
          <a:xfrm flipH="1">
            <a:off x="5094926" y="2829031"/>
            <a:ext cx="69632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6">
            <a:extLst>
              <a:ext uri="{FF2B5EF4-FFF2-40B4-BE49-F238E27FC236}">
                <a16:creationId xmlns:a16="http://schemas.microsoft.com/office/drawing/2014/main" id="{235D7B50-1AE8-48F0-9F92-57F245C8BE2E}"/>
              </a:ext>
            </a:extLst>
          </p:cNvPr>
          <p:cNvSpPr txBox="1"/>
          <p:nvPr/>
        </p:nvSpPr>
        <p:spPr>
          <a:xfrm>
            <a:off x="715714" y="1751228"/>
            <a:ext cx="2686445" cy="3631763"/>
          </a:xfrm>
          <a:prstGeom prst="rect">
            <a:avLst/>
          </a:prstGeom>
          <a:noFill/>
        </p:spPr>
        <p:txBody>
          <a:bodyPr wrap="square" rtlCol="0">
            <a:spAutoFit/>
          </a:bodyPr>
          <a:lstStyle/>
          <a:p>
            <a:r>
              <a:rPr lang="en-US" altLang="zh-CN" sz="1200" dirty="0">
                <a:latin typeface="Calibri Light" panose="020F0302020204030204" pitchFamily="34" charset="0"/>
                <a:ea typeface="等线" panose="02010600030101010101" pitchFamily="2" charset="-122"/>
              </a:rPr>
              <a:t>*</a:t>
            </a:r>
            <a:r>
              <a:rPr lang="en-US" altLang="zh-CN" sz="1200" b="1" dirty="0">
                <a:latin typeface="Calibri Light" panose="020F0302020204030204" pitchFamily="34" charset="0"/>
                <a:ea typeface="等线" panose="02010600030101010101" pitchFamily="2" charset="-122"/>
              </a:rPr>
              <a:t>If No</a:t>
            </a:r>
            <a:r>
              <a:rPr lang="en-US" altLang="zh-CN" sz="1200" dirty="0">
                <a:latin typeface="Calibri Light" panose="020F0302020204030204" pitchFamily="34" charset="0"/>
                <a:ea typeface="等线" panose="02010600030101010101" pitchFamily="2" charset="-122"/>
              </a:rPr>
              <a:t>, please</a:t>
            </a:r>
            <a:r>
              <a:rPr lang="zh-CN" altLang="en-US" sz="1200" dirty="0">
                <a:latin typeface="Calibri Light" panose="020F0302020204030204" pitchFamily="34" charset="0"/>
                <a:ea typeface="等线" panose="02010600030101010101" pitchFamily="2" charset="-122"/>
              </a:rPr>
              <a:t> </a:t>
            </a:r>
            <a:r>
              <a:rPr lang="en-US" altLang="zh-CN" sz="1200" dirty="0">
                <a:latin typeface="Calibri Light" panose="020F0302020204030204" pitchFamily="34" charset="0"/>
                <a:ea typeface="等线" panose="02010600030101010101" pitchFamily="2" charset="-122"/>
              </a:rPr>
              <a:t>download the W-8BEN/W-8BENE form from the link above, fill in the information and submit it to HTUSA.</a:t>
            </a:r>
            <a:r>
              <a:rPr lang="zh-CN" altLang="en-US" sz="1200" dirty="0">
                <a:latin typeface="Calibri Light" panose="020F0302020204030204" pitchFamily="34" charset="0"/>
                <a:ea typeface="等线" panose="02010600030101010101" pitchFamily="2" charset="-122"/>
              </a:rPr>
              <a:t> </a:t>
            </a:r>
            <a:r>
              <a:rPr lang="en-US" altLang="zh-CN" sz="1200" dirty="0">
                <a:latin typeface="Calibri Light" panose="020F0302020204030204" pitchFamily="34" charset="0"/>
                <a:ea typeface="等线" panose="02010600030101010101" pitchFamily="2" charset="-122"/>
              </a:rPr>
              <a:t>The IRS only provide English version forms, but you can refer the Chinese version forms from the following link: </a:t>
            </a:r>
            <a:r>
              <a:rPr lang="en-US" altLang="zh-CN" sz="1200" dirty="0">
                <a:latin typeface="Calibri Light" panose="020F0302020204030204" pitchFamily="34" charset="0"/>
                <a:ea typeface="等线" panose="02010600030101010101" pitchFamily="2" charset="-122"/>
                <a:hlinkClick r:id="rId8"/>
              </a:rPr>
              <a:t>W-8BEN (individual)  </a:t>
            </a:r>
            <a:r>
              <a:rPr lang="en-US" altLang="zh-CN" sz="1200" dirty="0">
                <a:latin typeface="Calibri Light" panose="020F0302020204030204" pitchFamily="34" charset="0"/>
                <a:ea typeface="等线" panose="02010600030101010101" pitchFamily="2" charset="-122"/>
              </a:rPr>
              <a:t> /  </a:t>
            </a:r>
            <a:r>
              <a:rPr lang="en-US" altLang="zh-CN" sz="1200" dirty="0">
                <a:latin typeface="Calibri Light" panose="020F0302020204030204" pitchFamily="34" charset="0"/>
                <a:ea typeface="等线" panose="02010600030101010101" pitchFamily="2" charset="-122"/>
                <a:hlinkClick r:id="rId9"/>
              </a:rPr>
              <a:t>W-8BENE (Entity)</a:t>
            </a:r>
            <a:r>
              <a:rPr lang="en-US" altLang="zh-CN" sz="1200" dirty="0">
                <a:latin typeface="Calibri Light" panose="020F0302020204030204" pitchFamily="34" charset="0"/>
                <a:ea typeface="等线" panose="02010600030101010101" pitchFamily="2" charset="-122"/>
              </a:rPr>
              <a:t> (The Chinese version is from the Internet, and HTUSA is not responsible for the errors or omissions)</a:t>
            </a:r>
          </a:p>
          <a:p>
            <a:r>
              <a:rPr lang="zh-CN" altLang="en-US" sz="1200" dirty="0">
                <a:latin typeface="Calibri Light" panose="020F0302020204030204" pitchFamily="34" charset="0"/>
                <a:ea typeface="等线" panose="02010600030101010101" pitchFamily="2" charset="-122"/>
              </a:rPr>
              <a:t>如果您此处选择</a:t>
            </a:r>
            <a:r>
              <a:rPr lang="zh-CN" altLang="en-US" sz="1200" b="1" dirty="0">
                <a:latin typeface="Calibri Light" panose="020F0302020204030204" pitchFamily="34" charset="0"/>
                <a:ea typeface="等线" panose="02010600030101010101" pitchFamily="2" charset="-122"/>
              </a:rPr>
              <a:t>“不是”</a:t>
            </a:r>
            <a:r>
              <a:rPr lang="zh-CN" altLang="en-US" sz="1200" dirty="0">
                <a:latin typeface="Calibri Light" panose="020F0302020204030204" pitchFamily="34" charset="0"/>
                <a:ea typeface="等线" panose="02010600030101010101" pitchFamily="2" charset="-122"/>
              </a:rPr>
              <a:t>，您将需要完成</a:t>
            </a:r>
            <a:r>
              <a:rPr lang="en-US" altLang="zh-CN" sz="1200" dirty="0">
                <a:latin typeface="Calibri Light" panose="020F0302020204030204" pitchFamily="34" charset="0"/>
                <a:ea typeface="等线" panose="02010600030101010101" pitchFamily="2" charset="-122"/>
              </a:rPr>
              <a:t>W-8BEN/W-8BENE</a:t>
            </a:r>
            <a:r>
              <a:rPr lang="zh-CN" altLang="en-US" sz="1200" dirty="0">
                <a:latin typeface="Calibri Light" panose="020F0302020204030204" pitchFamily="34" charset="0"/>
                <a:ea typeface="等线" panose="02010600030101010101" pitchFamily="2" charset="-122"/>
              </a:rPr>
              <a:t>表格填写，请填写后上传提交。美国国税局仅提供英文版表格，您可以通过以下链接获取中文对照版：</a:t>
            </a:r>
            <a:r>
              <a:rPr lang="en-US" altLang="zh-CN" sz="1200" dirty="0">
                <a:latin typeface="Calibri Light" panose="020F0302020204030204" pitchFamily="34" charset="0"/>
                <a:ea typeface="等线" panose="02010600030101010101" pitchFamily="2" charset="-122"/>
              </a:rPr>
              <a:t> </a:t>
            </a:r>
            <a:r>
              <a:rPr lang="en-US" altLang="zh-CN" sz="1200" dirty="0">
                <a:latin typeface="Calibri Light" panose="020F0302020204030204" pitchFamily="34" charset="0"/>
                <a:ea typeface="等线" panose="02010600030101010101" pitchFamily="2" charset="-122"/>
                <a:hlinkClick r:id="rId8"/>
              </a:rPr>
              <a:t>W-8BEN (individual)  </a:t>
            </a:r>
            <a:r>
              <a:rPr lang="en-US" altLang="zh-CN" sz="1200" dirty="0">
                <a:latin typeface="Calibri Light" panose="020F0302020204030204" pitchFamily="34" charset="0"/>
                <a:ea typeface="等线" panose="02010600030101010101" pitchFamily="2" charset="-122"/>
              </a:rPr>
              <a:t> /  </a:t>
            </a:r>
            <a:r>
              <a:rPr lang="en-US" altLang="zh-CN" sz="1200" dirty="0">
                <a:latin typeface="Calibri Light" panose="020F0302020204030204" pitchFamily="34" charset="0"/>
                <a:ea typeface="等线" panose="02010600030101010101" pitchFamily="2" charset="-122"/>
                <a:hlinkClick r:id="rId9"/>
              </a:rPr>
              <a:t>W-8BENE (Entity)</a:t>
            </a:r>
            <a:r>
              <a:rPr lang="zh-CN" altLang="en-US" sz="1200" dirty="0">
                <a:latin typeface="Calibri Light" panose="020F0302020204030204" pitchFamily="34" charset="0"/>
                <a:ea typeface="等线" panose="02010600030101010101" pitchFamily="2" charset="-122"/>
              </a:rPr>
              <a:t>（中文对照版从互联网获取，华泰美国不对该信息正确性及完整性负责）</a:t>
            </a:r>
            <a:endParaRPr lang="en-US" altLang="zh-CN" sz="1200" dirty="0">
              <a:latin typeface="Calibri Light" panose="020F0302020204030204" pitchFamily="34" charset="0"/>
              <a:ea typeface="等线" panose="02010600030101010101" pitchFamily="2" charset="-122"/>
            </a:endParaRPr>
          </a:p>
          <a:p>
            <a:endParaRPr lang="en-US" altLang="zh-CN" sz="1400" dirty="0">
              <a:latin typeface="Calibri Light" panose="020F0302020204030204" pitchFamily="34" charset="0"/>
              <a:ea typeface="等线" panose="02010600030101010101" pitchFamily="2" charset="-122"/>
            </a:endParaRPr>
          </a:p>
        </p:txBody>
      </p:sp>
      <p:pic>
        <p:nvPicPr>
          <p:cNvPr id="14" name="图片 13">
            <a:extLst>
              <a:ext uri="{FF2B5EF4-FFF2-40B4-BE49-F238E27FC236}">
                <a16:creationId xmlns:a16="http://schemas.microsoft.com/office/drawing/2014/main" id="{864ACE93-3B44-4612-9844-5B74E08AD4AF}"/>
              </a:ext>
            </a:extLst>
          </p:cNvPr>
          <p:cNvPicPr>
            <a:picLocks noChangeAspect="1"/>
          </p:cNvPicPr>
          <p:nvPr/>
        </p:nvPicPr>
        <p:blipFill>
          <a:blip r:embed="rId10"/>
          <a:stretch>
            <a:fillRect/>
          </a:stretch>
        </p:blipFill>
        <p:spPr>
          <a:xfrm>
            <a:off x="6963130" y="890238"/>
            <a:ext cx="2521962" cy="3099279"/>
          </a:xfrm>
          <a:prstGeom prst="rect">
            <a:avLst/>
          </a:prstGeom>
        </p:spPr>
      </p:pic>
      <p:sp>
        <p:nvSpPr>
          <p:cNvPr id="26" name="椭圆 25">
            <a:extLst>
              <a:ext uri="{FF2B5EF4-FFF2-40B4-BE49-F238E27FC236}">
                <a16:creationId xmlns:a16="http://schemas.microsoft.com/office/drawing/2014/main" id="{EE8B3CD5-68EC-4169-BC5B-AEB0D0CDFFCD}"/>
              </a:ext>
            </a:extLst>
          </p:cNvPr>
          <p:cNvSpPr/>
          <p:nvPr/>
        </p:nvSpPr>
        <p:spPr>
          <a:xfrm>
            <a:off x="7070119" y="2268307"/>
            <a:ext cx="2146167" cy="433701"/>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sp>
        <p:nvSpPr>
          <p:cNvPr id="29" name="椭圆 28">
            <a:extLst>
              <a:ext uri="{FF2B5EF4-FFF2-40B4-BE49-F238E27FC236}">
                <a16:creationId xmlns:a16="http://schemas.microsoft.com/office/drawing/2014/main" id="{D7A74356-17E9-4C80-B6C8-D9C5729EADED}"/>
              </a:ext>
            </a:extLst>
          </p:cNvPr>
          <p:cNvSpPr/>
          <p:nvPr/>
        </p:nvSpPr>
        <p:spPr>
          <a:xfrm>
            <a:off x="9004871" y="1388559"/>
            <a:ext cx="480221" cy="433701"/>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cxnSp>
        <p:nvCxnSpPr>
          <p:cNvPr id="36" name="直接箭头连接符 35">
            <a:extLst>
              <a:ext uri="{FF2B5EF4-FFF2-40B4-BE49-F238E27FC236}">
                <a16:creationId xmlns:a16="http://schemas.microsoft.com/office/drawing/2014/main" id="{C383E0C7-D987-423F-8823-D1E1B888D671}"/>
              </a:ext>
            </a:extLst>
          </p:cNvPr>
          <p:cNvCxnSpPr/>
          <p:nvPr/>
        </p:nvCxnSpPr>
        <p:spPr>
          <a:xfrm>
            <a:off x="4916104" y="3865942"/>
            <a:ext cx="357645" cy="342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7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0536" y="1057839"/>
            <a:ext cx="8016033" cy="1089529"/>
          </a:xfrm>
          <a:prstGeom prst="rect">
            <a:avLst/>
          </a:prstGeom>
          <a:noFill/>
          <a:ln>
            <a:noFill/>
          </a:ln>
        </p:spPr>
        <p:txBody>
          <a:bodyPr wrap="square" rtlCol="0">
            <a:spAutoFit/>
          </a:bodyPr>
          <a:lstStyle/>
          <a:p>
            <a:pPr>
              <a:lnSpc>
                <a:spcPct val="90000"/>
              </a:lnSpc>
            </a:pPr>
            <a:r>
              <a:rPr lang="zh-CN" altLang="en-US" sz="3600" b="1" cap="all" dirty="0">
                <a:solidFill>
                  <a:schemeClr val="accent1">
                    <a:lumMod val="50000"/>
                  </a:schemeClr>
                </a:solidFill>
                <a:latin typeface="+mj-lt"/>
                <a:ea typeface="+mj-ea"/>
                <a:cs typeface="+mj-cs"/>
              </a:rPr>
              <a:t>关于华泰金融美国公司</a:t>
            </a:r>
            <a:endParaRPr lang="en-US" altLang="zh-CN" sz="3600" b="1" cap="all" dirty="0">
              <a:solidFill>
                <a:schemeClr val="accent1">
                  <a:lumMod val="50000"/>
                </a:schemeClr>
              </a:solidFill>
              <a:latin typeface="+mj-lt"/>
              <a:ea typeface="+mj-ea"/>
              <a:cs typeface="+mj-cs"/>
            </a:endParaRPr>
          </a:p>
          <a:p>
            <a:pPr>
              <a:lnSpc>
                <a:spcPct val="90000"/>
              </a:lnSpc>
            </a:pPr>
            <a:r>
              <a:rPr lang="en-US" altLang="zh-CN" sz="3600" b="1" cap="all" dirty="0">
                <a:solidFill>
                  <a:schemeClr val="accent1">
                    <a:lumMod val="50000"/>
                  </a:schemeClr>
                </a:solidFill>
                <a:latin typeface="+mj-lt"/>
                <a:ea typeface="+mj-ea"/>
                <a:cs typeface="+mj-cs"/>
              </a:rPr>
              <a:t>About </a:t>
            </a:r>
            <a:r>
              <a:rPr lang="en-US" altLang="zh-CN" sz="3600" b="1" cap="all" dirty="0" err="1">
                <a:solidFill>
                  <a:schemeClr val="accent1">
                    <a:lumMod val="50000"/>
                  </a:schemeClr>
                </a:solidFill>
                <a:latin typeface="+mj-lt"/>
                <a:ea typeface="+mj-ea"/>
                <a:cs typeface="+mj-cs"/>
              </a:rPr>
              <a:t>Huatai</a:t>
            </a:r>
            <a:r>
              <a:rPr lang="en-US" altLang="zh-CN" sz="3600" b="1" cap="all" dirty="0">
                <a:solidFill>
                  <a:schemeClr val="accent1">
                    <a:lumMod val="50000"/>
                  </a:schemeClr>
                </a:solidFill>
                <a:latin typeface="+mj-lt"/>
                <a:ea typeface="+mj-ea"/>
                <a:cs typeface="+mj-cs"/>
              </a:rPr>
              <a:t> Financial USA Inc.</a:t>
            </a:r>
            <a:endParaRPr lang="en-US" sz="3600" b="1" cap="all" dirty="0">
              <a:solidFill>
                <a:schemeClr val="accent1">
                  <a:lumMod val="50000"/>
                </a:schemeClr>
              </a:solidFill>
              <a:latin typeface="+mj-lt"/>
              <a:ea typeface="+mj-ea"/>
              <a:cs typeface="+mj-cs"/>
            </a:endParaRPr>
          </a:p>
        </p:txBody>
      </p:sp>
      <p:sp>
        <p:nvSpPr>
          <p:cNvPr id="5" name="TextBox 4"/>
          <p:cNvSpPr txBox="1"/>
          <p:nvPr/>
        </p:nvSpPr>
        <p:spPr>
          <a:xfrm>
            <a:off x="1010536" y="2509805"/>
            <a:ext cx="10102941" cy="2308324"/>
          </a:xfrm>
          <a:prstGeom prst="rect">
            <a:avLst/>
          </a:prstGeom>
          <a:noFill/>
          <a:ln>
            <a:noFill/>
          </a:ln>
        </p:spPr>
        <p:txBody>
          <a:bodyPr wrap="square" rtlCol="0">
            <a:spAutoFit/>
          </a:bodyPr>
          <a:lstStyle/>
          <a:p>
            <a:pPr algn="just"/>
            <a:r>
              <a:rPr lang="en-US" altLang="zh-CN" sz="1600" dirty="0">
                <a:latin typeface="Calibri Light" panose="020F0302020204030204" pitchFamily="34" charset="0"/>
                <a:ea typeface="等线" panose="02010600030101010101" pitchFamily="2" charset="-122"/>
              </a:rPr>
              <a:t>Founded in 2015 and based in Chicago, </a:t>
            </a:r>
            <a:r>
              <a:rPr lang="en-US" altLang="zh-CN" sz="1600" dirty="0" err="1">
                <a:latin typeface="Calibri Light" panose="020F0302020204030204" pitchFamily="34" charset="0"/>
                <a:ea typeface="等线" panose="02010600030101010101" pitchFamily="2" charset="-122"/>
              </a:rPr>
              <a:t>Huatai</a:t>
            </a:r>
            <a:r>
              <a:rPr lang="en-US" altLang="zh-CN" sz="1600" dirty="0">
                <a:latin typeface="Calibri Light" panose="020F0302020204030204" pitchFamily="34" charset="0"/>
                <a:ea typeface="等线" panose="02010600030101010101" pitchFamily="2" charset="-122"/>
              </a:rPr>
              <a:t> Financial USA Inc. (</a:t>
            </a:r>
            <a:r>
              <a:rPr lang="en-US" altLang="zh-CN" sz="1600" dirty="0" err="1">
                <a:latin typeface="Calibri Light" panose="020F0302020204030204" pitchFamily="34" charset="0"/>
                <a:ea typeface="等线" panose="02010600030101010101" pitchFamily="2" charset="-122"/>
              </a:rPr>
              <a:t>Huatai</a:t>
            </a:r>
            <a:r>
              <a:rPr lang="en-US" altLang="zh-CN" sz="1600" dirty="0">
                <a:latin typeface="Calibri Light" panose="020F0302020204030204" pitchFamily="34" charset="0"/>
                <a:ea typeface="等线" panose="02010600030101010101" pitchFamily="2" charset="-122"/>
              </a:rPr>
              <a:t> USA) is registered as a Futures Commission Merchant (FCM) with the Commodity Futures Trading Commission (CFTC) and a member of the National Futures Association (NFA).</a:t>
            </a:r>
            <a:r>
              <a:rPr lang="zh-CN" altLang="en-US" sz="1600" dirty="0">
                <a:latin typeface="Calibri Light" panose="020F0302020204030204" pitchFamily="34" charset="0"/>
                <a:ea typeface="等线" panose="02010600030101010101" pitchFamily="2" charset="-122"/>
              </a:rPr>
              <a:t> </a:t>
            </a:r>
            <a:r>
              <a:rPr lang="en-US" altLang="zh-CN" sz="1600" dirty="0">
                <a:latin typeface="Calibri Light" panose="020F0302020204030204" pitchFamily="34" charset="0"/>
                <a:ea typeface="等线" panose="02010600030101010101" pitchFamily="2" charset="-122"/>
              </a:rPr>
              <a:t>As a member of </a:t>
            </a:r>
            <a:r>
              <a:rPr lang="en-US" altLang="zh-CN" sz="1600" dirty="0" err="1">
                <a:latin typeface="Calibri Light" panose="020F0302020204030204" pitchFamily="34" charset="0"/>
                <a:ea typeface="等线" panose="02010600030101010101" pitchFamily="2" charset="-122"/>
              </a:rPr>
              <a:t>Huatai</a:t>
            </a:r>
            <a:r>
              <a:rPr lang="en-US" altLang="zh-CN" sz="1600" dirty="0">
                <a:latin typeface="Calibri Light" panose="020F0302020204030204" pitchFamily="34" charset="0"/>
                <a:ea typeface="等线" panose="02010600030101010101" pitchFamily="2" charset="-122"/>
              </a:rPr>
              <a:t> group, </a:t>
            </a:r>
            <a:r>
              <a:rPr lang="en-US" altLang="zh-CN" sz="1600" dirty="0" err="1">
                <a:latin typeface="Calibri Light" panose="020F0302020204030204" pitchFamily="34" charset="0"/>
                <a:ea typeface="等线" panose="02010600030101010101" pitchFamily="2" charset="-122"/>
              </a:rPr>
              <a:t>Huatai</a:t>
            </a:r>
            <a:r>
              <a:rPr lang="en-US" altLang="zh-CN" sz="1600" dirty="0">
                <a:latin typeface="Calibri Light" panose="020F0302020204030204" pitchFamily="34" charset="0"/>
                <a:ea typeface="等线" panose="02010600030101010101" pitchFamily="2" charset="-122"/>
              </a:rPr>
              <a:t> USA is approved by the Chinese Securities Regulatory Commission (CSRC). </a:t>
            </a:r>
            <a:r>
              <a:rPr lang="en-US" altLang="zh-CN" sz="1600" dirty="0" err="1">
                <a:latin typeface="Calibri Light" panose="020F0302020204030204" pitchFamily="34" charset="0"/>
                <a:ea typeface="等线" panose="02010600030101010101" pitchFamily="2" charset="-122"/>
              </a:rPr>
              <a:t>Huatai</a:t>
            </a:r>
            <a:r>
              <a:rPr lang="zh-CN" altLang="en-US" sz="1600" dirty="0">
                <a:latin typeface="Calibri Light" panose="020F0302020204030204" pitchFamily="34" charset="0"/>
                <a:ea typeface="等线" panose="02010600030101010101" pitchFamily="2" charset="-122"/>
              </a:rPr>
              <a:t> </a:t>
            </a:r>
            <a:r>
              <a:rPr lang="en-US" altLang="zh-CN" sz="1600" dirty="0">
                <a:latin typeface="Calibri Light" panose="020F0302020204030204" pitchFamily="34" charset="0"/>
                <a:ea typeface="等线" panose="02010600030101010101" pitchFamily="2" charset="-122"/>
              </a:rPr>
              <a:t>USA emphasizes on introducing qualified Chinese investors to international market and</a:t>
            </a:r>
            <a:r>
              <a:rPr lang="zh-CN" altLang="en-US" sz="1600" dirty="0">
                <a:latin typeface="Calibri Light" panose="020F0302020204030204" pitchFamily="34" charset="0"/>
                <a:ea typeface="等线" panose="02010600030101010101" pitchFamily="2" charset="-122"/>
              </a:rPr>
              <a:t> </a:t>
            </a:r>
            <a:r>
              <a:rPr lang="en-US" altLang="zh-CN" sz="1600" dirty="0">
                <a:latin typeface="Calibri Light" panose="020F0302020204030204" pitchFamily="34" charset="0"/>
                <a:ea typeface="等线" panose="02010600030101010101" pitchFamily="2" charset="-122"/>
              </a:rPr>
              <a:t>introducing international investors to Chinese market.</a:t>
            </a:r>
          </a:p>
          <a:p>
            <a:pPr algn="just"/>
            <a:endParaRPr lang="en-US" altLang="zh-CN" sz="1600" dirty="0">
              <a:latin typeface="Calibri Light" panose="020F0302020204030204" pitchFamily="34" charset="0"/>
              <a:ea typeface="等线" panose="02010600030101010101" pitchFamily="2" charset="-122"/>
            </a:endParaRPr>
          </a:p>
          <a:p>
            <a:pPr algn="just"/>
            <a:r>
              <a:rPr lang="zh-CN" altLang="zh-CN" sz="1600" dirty="0">
                <a:latin typeface="Calibri Light" panose="020F0302020204030204" pitchFamily="34" charset="0"/>
                <a:ea typeface="等线" panose="02010600030101010101" pitchFamily="2" charset="-122"/>
              </a:rPr>
              <a:t>华泰金融美国公司</a:t>
            </a:r>
            <a:r>
              <a:rPr lang="en-US" altLang="zh-CN" sz="1600" dirty="0">
                <a:latin typeface="Calibri Light" panose="020F0302020204030204" pitchFamily="34" charset="0"/>
                <a:ea typeface="等线" panose="02010600030101010101" pitchFamily="2" charset="-122"/>
              </a:rPr>
              <a:t>(</a:t>
            </a:r>
            <a:r>
              <a:rPr lang="zh-CN" altLang="zh-CN" sz="1600" dirty="0">
                <a:latin typeface="Calibri Light" panose="020F0302020204030204" pitchFamily="34" charset="0"/>
                <a:ea typeface="等线" panose="02010600030101010101" pitchFamily="2" charset="-122"/>
              </a:rPr>
              <a:t>华泰美国</a:t>
            </a:r>
            <a:r>
              <a:rPr lang="en-US" altLang="zh-CN" sz="1600" dirty="0">
                <a:latin typeface="Calibri Light" panose="020F0302020204030204" pitchFamily="34" charset="0"/>
                <a:ea typeface="等线" panose="02010600030101010101" pitchFamily="2" charset="-122"/>
              </a:rPr>
              <a:t>)</a:t>
            </a:r>
            <a:r>
              <a:rPr lang="zh-CN" altLang="zh-CN" sz="1600" dirty="0">
                <a:latin typeface="Calibri Light" panose="020F0302020204030204" pitchFamily="34" charset="0"/>
                <a:ea typeface="等线" panose="02010600030101010101" pitchFamily="2" charset="-122"/>
              </a:rPr>
              <a:t>成立于</a:t>
            </a:r>
            <a:r>
              <a:rPr lang="en-US" altLang="zh-CN" sz="1600" dirty="0">
                <a:latin typeface="Calibri Light" panose="020F0302020204030204" pitchFamily="34" charset="0"/>
                <a:ea typeface="等线" panose="02010600030101010101" pitchFamily="2" charset="-122"/>
              </a:rPr>
              <a:t>2015</a:t>
            </a:r>
            <a:r>
              <a:rPr lang="zh-CN" altLang="zh-CN" sz="1600" dirty="0">
                <a:latin typeface="Calibri Light" panose="020F0302020204030204" pitchFamily="34" charset="0"/>
                <a:ea typeface="等线" panose="02010600030101010101" pitchFamily="2" charset="-122"/>
              </a:rPr>
              <a:t>年，总部位于美国芝加哥，是美国商品期货交易委员会（</a:t>
            </a:r>
            <a:r>
              <a:rPr lang="en-US" altLang="zh-CN" sz="1600" dirty="0">
                <a:latin typeface="Calibri Light" panose="020F0302020204030204" pitchFamily="34" charset="0"/>
                <a:ea typeface="等线" panose="02010600030101010101" pitchFamily="2" charset="-122"/>
              </a:rPr>
              <a:t>CFTC</a:t>
            </a:r>
            <a:r>
              <a:rPr lang="zh-CN" altLang="zh-CN" sz="1600" dirty="0">
                <a:latin typeface="Calibri Light" panose="020F0302020204030204" pitchFamily="34" charset="0"/>
                <a:ea typeface="等线" panose="02010600030101010101" pitchFamily="2" charset="-122"/>
              </a:rPr>
              <a:t>）的注册期货经纪商（</a:t>
            </a:r>
            <a:r>
              <a:rPr lang="en-US" altLang="zh-CN" sz="1600" dirty="0">
                <a:latin typeface="Calibri Light" panose="020F0302020204030204" pitchFamily="34" charset="0"/>
                <a:ea typeface="等线" panose="02010600030101010101" pitchFamily="2" charset="-122"/>
              </a:rPr>
              <a:t>FCM</a:t>
            </a:r>
            <a:r>
              <a:rPr lang="zh-CN" altLang="zh-CN" sz="1600" dirty="0">
                <a:latin typeface="Calibri Light" panose="020F0302020204030204" pitchFamily="34" charset="0"/>
                <a:ea typeface="等线" panose="02010600030101010101" pitchFamily="2" charset="-122"/>
              </a:rPr>
              <a:t>）和美国期货协会（</a:t>
            </a:r>
            <a:r>
              <a:rPr lang="en-US" altLang="zh-CN" sz="1600" dirty="0">
                <a:latin typeface="Calibri Light" panose="020F0302020204030204" pitchFamily="34" charset="0"/>
                <a:ea typeface="等线" panose="02010600030101010101" pitchFamily="2" charset="-122"/>
              </a:rPr>
              <a:t>NFA</a:t>
            </a:r>
            <a:r>
              <a:rPr lang="zh-CN" altLang="zh-CN" sz="1600" dirty="0">
                <a:latin typeface="Calibri Light" panose="020F0302020204030204" pitchFamily="34" charset="0"/>
                <a:ea typeface="等线" panose="02010600030101010101" pitchFamily="2" charset="-122"/>
              </a:rPr>
              <a:t>）的会员。作为华泰集团的一员，华泰美国获得了中国证券监督管理委员会（</a:t>
            </a:r>
            <a:r>
              <a:rPr lang="en-US" altLang="zh-CN" sz="1600" dirty="0">
                <a:latin typeface="Calibri Light" panose="020F0302020204030204" pitchFamily="34" charset="0"/>
                <a:ea typeface="等线" panose="02010600030101010101" pitchFamily="2" charset="-122"/>
              </a:rPr>
              <a:t>CSRC</a:t>
            </a:r>
            <a:r>
              <a:rPr lang="zh-CN" altLang="zh-CN" sz="1600" dirty="0">
                <a:latin typeface="Calibri Light" panose="020F0302020204030204" pitchFamily="34" charset="0"/>
                <a:ea typeface="等线" panose="02010600030101010101" pitchFamily="2" charset="-122"/>
              </a:rPr>
              <a:t>）的批准</a:t>
            </a:r>
            <a:r>
              <a:rPr lang="zh-CN" altLang="en-US" sz="1600" dirty="0">
                <a:latin typeface="Calibri Light" panose="020F0302020204030204" pitchFamily="34" charset="0"/>
                <a:ea typeface="等线" panose="02010600030101010101" pitchFamily="2" charset="-122"/>
              </a:rPr>
              <a:t>。华泰美国致力于将中国合格投资者引入国际市场，并协助国际投资者进入中国市场。</a:t>
            </a:r>
            <a:endParaRPr lang="zh-CN" altLang="zh-CN" sz="1600" dirty="0">
              <a:latin typeface="Calibri Light" panose="020F0302020204030204" pitchFamily="34" charset="0"/>
              <a:ea typeface="等线" panose="02010600030101010101" pitchFamily="2" charset="-122"/>
            </a:endParaRPr>
          </a:p>
        </p:txBody>
      </p:sp>
      <p:pic>
        <p:nvPicPr>
          <p:cNvPr id="6"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7" name="Slide Number Placeholder 6"/>
          <p:cNvSpPr>
            <a:spLocks noGrp="1"/>
          </p:cNvSpPr>
          <p:nvPr>
            <p:ph type="sldNum" sz="quarter" idx="12"/>
          </p:nvPr>
        </p:nvSpPr>
        <p:spPr/>
        <p:txBody>
          <a:bodyPr/>
          <a:lstStyle/>
          <a:p>
            <a:fld id="{F36C87F6-986D-49E6-AF40-1B3A1EE8064D}" type="slidenum">
              <a:rPr lang="en-US" smtClean="0"/>
              <a:t>2</a:t>
            </a:fld>
            <a:endParaRPr lang="en-US"/>
          </a:p>
        </p:txBody>
      </p:sp>
      <p:sp>
        <p:nvSpPr>
          <p:cNvPr id="9" name="Slide Number Placeholder 6"/>
          <p:cNvSpPr txBox="1">
            <a:spLocks/>
          </p:cNvSpPr>
          <p:nvPr/>
        </p:nvSpPr>
        <p:spPr>
          <a:xfrm>
            <a:off x="4641233" y="646005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Tree>
    <p:extLst>
      <p:ext uri="{BB962C8B-B14F-4D97-AF65-F5344CB8AC3E}">
        <p14:creationId xmlns:p14="http://schemas.microsoft.com/office/powerpoint/2010/main" val="7238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64633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20</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Step3 Download and upload the needed documents</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3</a:t>
            </a:r>
            <a:r>
              <a:rPr lang="zh-CN" altLang="en-US" dirty="0">
                <a:latin typeface="Calibri Light" panose="020F0302020204030204" pitchFamily="34" charset="0"/>
                <a:ea typeface="等线" panose="02010600030101010101" pitchFamily="2" charset="-122"/>
              </a:rPr>
              <a:t> 下载并上传所需文件</a:t>
            </a:r>
          </a:p>
        </p:txBody>
      </p:sp>
      <p:pic>
        <p:nvPicPr>
          <p:cNvPr id="11" name="图片 10">
            <a:extLst>
              <a:ext uri="{FF2B5EF4-FFF2-40B4-BE49-F238E27FC236}">
                <a16:creationId xmlns:a16="http://schemas.microsoft.com/office/drawing/2014/main" id="{86448429-7CF3-4509-88EB-D0096CB0C30C}"/>
              </a:ext>
            </a:extLst>
          </p:cNvPr>
          <p:cNvPicPr>
            <a:picLocks noChangeAspect="1"/>
          </p:cNvPicPr>
          <p:nvPr/>
        </p:nvPicPr>
        <p:blipFill rotWithShape="1">
          <a:blip r:embed="rId4"/>
          <a:srcRect t="3876"/>
          <a:stretch/>
        </p:blipFill>
        <p:spPr>
          <a:xfrm>
            <a:off x="1280601" y="1647956"/>
            <a:ext cx="2519079" cy="4977406"/>
          </a:xfrm>
          <a:prstGeom prst="rect">
            <a:avLst/>
          </a:prstGeom>
        </p:spPr>
      </p:pic>
      <p:sp>
        <p:nvSpPr>
          <p:cNvPr id="13" name="文本框 12">
            <a:extLst>
              <a:ext uri="{FF2B5EF4-FFF2-40B4-BE49-F238E27FC236}">
                <a16:creationId xmlns:a16="http://schemas.microsoft.com/office/drawing/2014/main" id="{8D208221-364D-4B42-8E36-FE987FBF7793}"/>
              </a:ext>
            </a:extLst>
          </p:cNvPr>
          <p:cNvSpPr txBox="1"/>
          <p:nvPr/>
        </p:nvSpPr>
        <p:spPr>
          <a:xfrm>
            <a:off x="1280602" y="1292063"/>
            <a:ext cx="2459840" cy="369332"/>
          </a:xfrm>
          <a:prstGeom prst="rect">
            <a:avLst/>
          </a:prstGeom>
          <a:noFill/>
        </p:spPr>
        <p:txBody>
          <a:bodyPr wrap="square" rtlCol="0">
            <a:spAutoFit/>
          </a:bodyPr>
          <a:lstStyle/>
          <a:p>
            <a:r>
              <a:rPr lang="zh-CN" altLang="en-US" dirty="0">
                <a:latin typeface="Calibri Light" panose="020F0302020204030204" pitchFamily="34" charset="0"/>
                <a:ea typeface="等线" panose="02010600030101010101" pitchFamily="2" charset="-122"/>
              </a:rPr>
              <a:t>*</a:t>
            </a:r>
            <a:r>
              <a:rPr lang="en-US" altLang="zh-CN" dirty="0">
                <a:latin typeface="Calibri Light" panose="020F0302020204030204" pitchFamily="34" charset="0"/>
                <a:ea typeface="等线" panose="02010600030101010101" pitchFamily="2" charset="-122"/>
              </a:rPr>
              <a:t>Download </a:t>
            </a:r>
            <a:r>
              <a:rPr lang="zh-CN" altLang="en-US" dirty="0">
                <a:latin typeface="Calibri Light" panose="020F0302020204030204" pitchFamily="34" charset="0"/>
                <a:ea typeface="等线" panose="02010600030101010101" pitchFamily="2" charset="-122"/>
              </a:rPr>
              <a:t>下载</a:t>
            </a:r>
          </a:p>
        </p:txBody>
      </p:sp>
      <p:sp>
        <p:nvSpPr>
          <p:cNvPr id="17" name="文本框 16">
            <a:extLst>
              <a:ext uri="{FF2B5EF4-FFF2-40B4-BE49-F238E27FC236}">
                <a16:creationId xmlns:a16="http://schemas.microsoft.com/office/drawing/2014/main" id="{006702E1-962B-47EB-93D6-C723458284AC}"/>
              </a:ext>
            </a:extLst>
          </p:cNvPr>
          <p:cNvSpPr txBox="1"/>
          <p:nvPr/>
        </p:nvSpPr>
        <p:spPr>
          <a:xfrm>
            <a:off x="3987209" y="1674446"/>
            <a:ext cx="2608159" cy="2462213"/>
          </a:xfrm>
          <a:prstGeom prst="rect">
            <a:avLst/>
          </a:prstGeom>
          <a:noFill/>
        </p:spPr>
        <p:txBody>
          <a:bodyPr wrap="square" rtlCol="0">
            <a:spAutoFit/>
          </a:bodyPr>
          <a:lstStyle/>
          <a:p>
            <a:r>
              <a:rPr lang="zh-CN" altLang="en-US" sz="1400" dirty="0">
                <a:latin typeface="Calibri Light" panose="020F0302020204030204" pitchFamily="34" charset="0"/>
                <a:ea typeface="等线" panose="02010600030101010101" pitchFamily="2" charset="-122"/>
              </a:rPr>
              <a:t>*</a:t>
            </a:r>
            <a:r>
              <a:rPr lang="en-US" altLang="zh-CN" sz="1400" dirty="0">
                <a:latin typeface="Calibri Light" panose="020F0302020204030204" pitchFamily="34" charset="0"/>
                <a:ea typeface="等线" panose="02010600030101010101" pitchFamily="2" charset="-122"/>
              </a:rPr>
              <a:t>If there is any additional document needed to sign,</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you can download it in the PC version</a:t>
            </a:r>
            <a:r>
              <a:rPr lang="zh-CN" altLang="en-US" sz="1400" dirty="0">
                <a:latin typeface="Calibri Light" panose="020F0302020204030204" pitchFamily="34" charset="0"/>
                <a:ea typeface="等线" panose="02010600030101010101" pitchFamily="2" charset="-122"/>
              </a:rPr>
              <a:t>。</a:t>
            </a:r>
            <a:endParaRPr lang="en-US" altLang="zh-CN" sz="1400" dirty="0">
              <a:latin typeface="Calibri Light" panose="020F0302020204030204" pitchFamily="34" charset="0"/>
              <a:ea typeface="等线" panose="02010600030101010101" pitchFamily="2" charset="-122"/>
            </a:endParaRPr>
          </a:p>
          <a:p>
            <a:r>
              <a:rPr lang="en-US" altLang="zh-CN" sz="1400" dirty="0">
                <a:latin typeface="Calibri Light" panose="020F0302020204030204" pitchFamily="34" charset="0"/>
                <a:ea typeface="等线" panose="02010600030101010101" pitchFamily="2" charset="-122"/>
              </a:rPr>
              <a:t>Due to system limitations, we are temporarily unable to download files through the mobile terminal.</a:t>
            </a:r>
          </a:p>
          <a:p>
            <a:r>
              <a:rPr lang="zh-CN" altLang="en-US" sz="1400" dirty="0">
                <a:latin typeface="Calibri Light" panose="020F0302020204030204" pitchFamily="34" charset="0"/>
                <a:ea typeface="等线" panose="02010600030101010101" pitchFamily="2" charset="-122"/>
              </a:rPr>
              <a:t>在步骤</a:t>
            </a:r>
            <a:r>
              <a:rPr lang="en-US" altLang="zh-CN" sz="1400" dirty="0">
                <a:latin typeface="Calibri Light" panose="020F0302020204030204" pitchFamily="34" charset="0"/>
                <a:ea typeface="等线" panose="02010600030101010101" pitchFamily="2" charset="-122"/>
              </a:rPr>
              <a:t>2</a:t>
            </a:r>
            <a:r>
              <a:rPr lang="zh-CN" altLang="en-US" sz="1400" dirty="0">
                <a:latin typeface="Calibri Light" panose="020F0302020204030204" pitchFamily="34" charset="0"/>
                <a:ea typeface="等线" panose="02010600030101010101" pitchFamily="2" charset="-122"/>
              </a:rPr>
              <a:t>的资料填写中，如有任何需要额外签署的文件，需要登陆</a:t>
            </a:r>
            <a:r>
              <a:rPr lang="en-US" altLang="zh-CN" sz="1400" dirty="0">
                <a:latin typeface="Calibri Light" panose="020F0302020204030204" pitchFamily="34" charset="0"/>
                <a:ea typeface="等线" panose="02010600030101010101" pitchFamily="2" charset="-122"/>
              </a:rPr>
              <a:t>PC</a:t>
            </a:r>
            <a:r>
              <a:rPr lang="zh-CN" altLang="en-US" sz="1400" dirty="0">
                <a:latin typeface="Calibri Light" panose="020F0302020204030204" pitchFamily="34" charset="0"/>
                <a:ea typeface="等线" panose="02010600030101010101" pitchFamily="2" charset="-122"/>
              </a:rPr>
              <a:t>版进行下载并签署。</a:t>
            </a:r>
            <a:endParaRPr lang="en-US" altLang="zh-CN" sz="1400" dirty="0">
              <a:latin typeface="Calibri Light" panose="020F0302020204030204" pitchFamily="34" charset="0"/>
              <a:ea typeface="等线" panose="02010600030101010101" pitchFamily="2" charset="-122"/>
            </a:endParaRPr>
          </a:p>
          <a:p>
            <a:r>
              <a:rPr lang="zh-CN" altLang="en-US" sz="1400" dirty="0">
                <a:latin typeface="Calibri Light" panose="020F0302020204030204" pitchFamily="34" charset="0"/>
                <a:ea typeface="等线" panose="02010600030101010101" pitchFamily="2" charset="-122"/>
              </a:rPr>
              <a:t>由于系统限制，手机端暂时无法下载文件。</a:t>
            </a:r>
          </a:p>
        </p:txBody>
      </p:sp>
      <p:pic>
        <p:nvPicPr>
          <p:cNvPr id="18" name="图片 17">
            <a:extLst>
              <a:ext uri="{FF2B5EF4-FFF2-40B4-BE49-F238E27FC236}">
                <a16:creationId xmlns:a16="http://schemas.microsoft.com/office/drawing/2014/main" id="{68D576CF-363A-4C4B-AA54-15FFE119EB5A}"/>
              </a:ext>
            </a:extLst>
          </p:cNvPr>
          <p:cNvPicPr>
            <a:picLocks noChangeAspect="1"/>
          </p:cNvPicPr>
          <p:nvPr/>
        </p:nvPicPr>
        <p:blipFill>
          <a:blip r:embed="rId5"/>
          <a:stretch>
            <a:fillRect/>
          </a:stretch>
        </p:blipFill>
        <p:spPr>
          <a:xfrm>
            <a:off x="6595368" y="1557855"/>
            <a:ext cx="5214200" cy="4959157"/>
          </a:xfrm>
          <a:prstGeom prst="rect">
            <a:avLst/>
          </a:prstGeom>
        </p:spPr>
      </p:pic>
      <p:cxnSp>
        <p:nvCxnSpPr>
          <p:cNvPr id="20" name="直接箭头连接符 19">
            <a:extLst>
              <a:ext uri="{FF2B5EF4-FFF2-40B4-BE49-F238E27FC236}">
                <a16:creationId xmlns:a16="http://schemas.microsoft.com/office/drawing/2014/main" id="{A55385C6-14E2-420A-B0F4-198F260379BD}"/>
              </a:ext>
            </a:extLst>
          </p:cNvPr>
          <p:cNvCxnSpPr>
            <a:cxnSpLocks/>
          </p:cNvCxnSpPr>
          <p:nvPr/>
        </p:nvCxnSpPr>
        <p:spPr>
          <a:xfrm flipV="1">
            <a:off x="3904196" y="2761488"/>
            <a:ext cx="4014508" cy="2951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52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21</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Step3 Download and upload the needed documents</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3</a:t>
            </a:r>
            <a:r>
              <a:rPr lang="zh-CN" altLang="en-US" dirty="0">
                <a:latin typeface="Calibri Light" panose="020F0302020204030204" pitchFamily="34" charset="0"/>
                <a:ea typeface="等线" panose="02010600030101010101" pitchFamily="2" charset="-122"/>
              </a:rPr>
              <a:t> 下载并上传所需文件</a:t>
            </a:r>
          </a:p>
        </p:txBody>
      </p:sp>
      <p:sp>
        <p:nvSpPr>
          <p:cNvPr id="7" name="文本框 6">
            <a:extLst>
              <a:ext uri="{FF2B5EF4-FFF2-40B4-BE49-F238E27FC236}">
                <a16:creationId xmlns:a16="http://schemas.microsoft.com/office/drawing/2014/main" id="{A1444E28-140A-4B27-97D5-EA3A3416AE58}"/>
              </a:ext>
            </a:extLst>
          </p:cNvPr>
          <p:cNvSpPr txBox="1"/>
          <p:nvPr/>
        </p:nvSpPr>
        <p:spPr>
          <a:xfrm>
            <a:off x="1280602" y="1120647"/>
            <a:ext cx="2459840" cy="369332"/>
          </a:xfrm>
          <a:prstGeom prst="rect">
            <a:avLst/>
          </a:prstGeom>
          <a:noFill/>
        </p:spPr>
        <p:txBody>
          <a:bodyPr wrap="square" rtlCol="0">
            <a:spAutoFit/>
          </a:bodyPr>
          <a:lstStyle/>
          <a:p>
            <a:r>
              <a:rPr lang="zh-CN" altLang="en-US" dirty="0">
                <a:latin typeface="Calibri Light" panose="020F0302020204030204" pitchFamily="34" charset="0"/>
                <a:ea typeface="等线" panose="02010600030101010101" pitchFamily="2" charset="-122"/>
              </a:rPr>
              <a:t>*</a:t>
            </a:r>
            <a:r>
              <a:rPr lang="en-US" altLang="zh-CN" dirty="0">
                <a:latin typeface="Calibri Light" panose="020F0302020204030204" pitchFamily="34" charset="0"/>
                <a:ea typeface="等线" panose="02010600030101010101" pitchFamily="2" charset="-122"/>
              </a:rPr>
              <a:t>Upload </a:t>
            </a:r>
            <a:r>
              <a:rPr lang="zh-CN" altLang="en-US" dirty="0">
                <a:latin typeface="Calibri Light" panose="020F0302020204030204" pitchFamily="34" charset="0"/>
                <a:ea typeface="等线" panose="02010600030101010101" pitchFamily="2" charset="-122"/>
              </a:rPr>
              <a:t>上传</a:t>
            </a:r>
          </a:p>
        </p:txBody>
      </p:sp>
      <p:pic>
        <p:nvPicPr>
          <p:cNvPr id="10" name="图片 9">
            <a:extLst>
              <a:ext uri="{FF2B5EF4-FFF2-40B4-BE49-F238E27FC236}">
                <a16:creationId xmlns:a16="http://schemas.microsoft.com/office/drawing/2014/main" id="{BD0C189C-DC17-4606-98D2-611B08CE6871}"/>
              </a:ext>
            </a:extLst>
          </p:cNvPr>
          <p:cNvPicPr>
            <a:picLocks noChangeAspect="1"/>
          </p:cNvPicPr>
          <p:nvPr/>
        </p:nvPicPr>
        <p:blipFill>
          <a:blip r:embed="rId4"/>
          <a:stretch>
            <a:fillRect/>
          </a:stretch>
        </p:blipFill>
        <p:spPr>
          <a:xfrm>
            <a:off x="1233660" y="1485966"/>
            <a:ext cx="2713943" cy="5372034"/>
          </a:xfrm>
          <a:prstGeom prst="rect">
            <a:avLst/>
          </a:prstGeom>
        </p:spPr>
      </p:pic>
      <p:pic>
        <p:nvPicPr>
          <p:cNvPr id="11" name="图片 10">
            <a:extLst>
              <a:ext uri="{FF2B5EF4-FFF2-40B4-BE49-F238E27FC236}">
                <a16:creationId xmlns:a16="http://schemas.microsoft.com/office/drawing/2014/main" id="{0D1E4C24-77C8-48A0-BC04-209B284A0E63}"/>
              </a:ext>
            </a:extLst>
          </p:cNvPr>
          <p:cNvPicPr>
            <a:picLocks noChangeAspect="1"/>
          </p:cNvPicPr>
          <p:nvPr/>
        </p:nvPicPr>
        <p:blipFill>
          <a:blip r:embed="rId5"/>
          <a:stretch>
            <a:fillRect/>
          </a:stretch>
        </p:blipFill>
        <p:spPr>
          <a:xfrm>
            <a:off x="4672360" y="2718105"/>
            <a:ext cx="5514286" cy="3914286"/>
          </a:xfrm>
          <a:prstGeom prst="rect">
            <a:avLst/>
          </a:prstGeom>
        </p:spPr>
      </p:pic>
      <p:sp>
        <p:nvSpPr>
          <p:cNvPr id="12" name="文本框 11">
            <a:extLst>
              <a:ext uri="{FF2B5EF4-FFF2-40B4-BE49-F238E27FC236}">
                <a16:creationId xmlns:a16="http://schemas.microsoft.com/office/drawing/2014/main" id="{0C40B329-205B-4067-97E7-EAB42385BE50}"/>
              </a:ext>
            </a:extLst>
          </p:cNvPr>
          <p:cNvSpPr txBox="1"/>
          <p:nvPr/>
        </p:nvSpPr>
        <p:spPr>
          <a:xfrm>
            <a:off x="4512063" y="1299929"/>
            <a:ext cx="5207030" cy="1323439"/>
          </a:xfrm>
          <a:prstGeom prst="rect">
            <a:avLst/>
          </a:prstGeom>
          <a:noFill/>
        </p:spPr>
        <p:txBody>
          <a:bodyPr wrap="square" rtlCol="0">
            <a:spAutoFit/>
          </a:bodyPr>
          <a:lstStyle/>
          <a:p>
            <a:r>
              <a:rPr lang="en-US" altLang="zh-CN" sz="1600" dirty="0">
                <a:latin typeface="Calibri Light" panose="020F0302020204030204" pitchFamily="34" charset="0"/>
                <a:ea typeface="等线" panose="02010600030101010101" pitchFamily="2" charset="-122"/>
              </a:rPr>
              <a:t>*You can upload the documents through APP or website.</a:t>
            </a:r>
            <a:r>
              <a:rPr lang="zh-CN" altLang="en-US" sz="1600" dirty="0">
                <a:latin typeface="Calibri Light" panose="020F0302020204030204" pitchFamily="34" charset="0"/>
                <a:ea typeface="等线" panose="02010600030101010101" pitchFamily="2" charset="-122"/>
              </a:rPr>
              <a:t> </a:t>
            </a:r>
            <a:r>
              <a:rPr lang="en-US" altLang="zh-CN" sz="1600" dirty="0">
                <a:latin typeface="Calibri Light" panose="020F0302020204030204" pitchFamily="34" charset="0"/>
                <a:ea typeface="等线" panose="02010600030101010101" pitchFamily="2" charset="-122"/>
              </a:rPr>
              <a:t>But you should be aware of the file format requirements for web page uploads.</a:t>
            </a:r>
          </a:p>
          <a:p>
            <a:r>
              <a:rPr lang="zh-CN" altLang="en-US" sz="1600" dirty="0">
                <a:latin typeface="Calibri Light" panose="020F0302020204030204" pitchFamily="34" charset="0"/>
                <a:ea typeface="等线" panose="02010600030101010101" pitchFamily="2" charset="-122"/>
              </a:rPr>
              <a:t>你可以通过手机</a:t>
            </a:r>
            <a:r>
              <a:rPr lang="en-US" altLang="zh-CN" sz="1600" dirty="0">
                <a:latin typeface="Calibri Light" panose="020F0302020204030204" pitchFamily="34" charset="0"/>
                <a:ea typeface="等线" panose="02010600030101010101" pitchFamily="2" charset="-122"/>
              </a:rPr>
              <a:t>app</a:t>
            </a:r>
            <a:r>
              <a:rPr lang="zh-CN" altLang="en-US" sz="1600" dirty="0">
                <a:latin typeface="Calibri Light" panose="020F0302020204030204" pitchFamily="34" charset="0"/>
                <a:ea typeface="等线" panose="02010600030101010101" pitchFamily="2" charset="-122"/>
              </a:rPr>
              <a:t>或网页版上传文件，在使用网页版上传文件时，需要注意文件格式。</a:t>
            </a:r>
            <a:endParaRPr lang="en-US" altLang="zh-CN" sz="1600" dirty="0">
              <a:latin typeface="Calibri Light" panose="020F0302020204030204" pitchFamily="34" charset="0"/>
              <a:ea typeface="等线" panose="02010600030101010101" pitchFamily="2" charset="-122"/>
            </a:endParaRPr>
          </a:p>
        </p:txBody>
      </p:sp>
      <p:sp>
        <p:nvSpPr>
          <p:cNvPr id="13" name="文字方塊 2">
            <a:extLst>
              <a:ext uri="{FF2B5EF4-FFF2-40B4-BE49-F238E27FC236}">
                <a16:creationId xmlns:a16="http://schemas.microsoft.com/office/drawing/2014/main" id="{9139EEBC-26A0-45F9-873B-DE6317C73613}"/>
              </a:ext>
            </a:extLst>
          </p:cNvPr>
          <p:cNvSpPr txBox="1"/>
          <p:nvPr/>
        </p:nvSpPr>
        <p:spPr>
          <a:xfrm>
            <a:off x="7596130" y="4261780"/>
            <a:ext cx="3673852" cy="2031325"/>
          </a:xfrm>
          <a:prstGeom prst="rect">
            <a:avLst/>
          </a:prstGeom>
          <a:noFill/>
        </p:spPr>
        <p:txBody>
          <a:bodyPr wrap="square" rtlCol="0">
            <a:spAutoFit/>
          </a:bodyPr>
          <a:lstStyle/>
          <a:p>
            <a:r>
              <a:rPr lang="en-US" altLang="zh-CN" sz="1600" dirty="0">
                <a:latin typeface="Calibri Light" panose="020F0302020204030204" pitchFamily="34" charset="0"/>
                <a:ea typeface="等线" panose="02010600030101010101" pitchFamily="2" charset="-122"/>
              </a:rPr>
              <a:t>CREDENTIALS: </a:t>
            </a:r>
          </a:p>
          <a:p>
            <a:r>
              <a:rPr lang="en-US" altLang="zh-CN" sz="1400" dirty="0">
                <a:latin typeface="Calibri Light" panose="020F0302020204030204" pitchFamily="34" charset="0"/>
                <a:ea typeface="等线" panose="02010600030101010101" pitchFamily="2" charset="-122"/>
              </a:rPr>
              <a:t>Only accept the image file type;</a:t>
            </a:r>
          </a:p>
          <a:p>
            <a:r>
              <a:rPr lang="en-US" altLang="zh-CN" sz="1600" dirty="0">
                <a:latin typeface="Calibri Light" panose="020F0302020204030204" pitchFamily="34" charset="0"/>
                <a:ea typeface="等线" panose="02010600030101010101" pitchFamily="2" charset="-122"/>
              </a:rPr>
              <a:t>ADDITIONED REQUIRED FORMS:</a:t>
            </a:r>
          </a:p>
          <a:p>
            <a:r>
              <a:rPr lang="en-US" altLang="zh-CN" sz="1400" dirty="0">
                <a:latin typeface="Calibri Light" panose="020F0302020204030204" pitchFamily="34" charset="0"/>
                <a:ea typeface="等线" panose="02010600030101010101" pitchFamily="2" charset="-122"/>
              </a:rPr>
              <a:t>Only accept the PDF file type.</a:t>
            </a:r>
          </a:p>
          <a:p>
            <a:r>
              <a:rPr lang="zh-CN" altLang="en-US" sz="1600" dirty="0">
                <a:latin typeface="Calibri Light" panose="020F0302020204030204" pitchFamily="34" charset="0"/>
                <a:ea typeface="等线" panose="02010600030101010101" pitchFamily="2" charset="-122"/>
              </a:rPr>
              <a:t>网页上传限制：</a:t>
            </a:r>
            <a:endParaRPr lang="en-US" altLang="zh-CN" sz="1600" dirty="0">
              <a:latin typeface="Calibri Light" panose="020F0302020204030204" pitchFamily="34" charset="0"/>
              <a:ea typeface="等线" panose="02010600030101010101" pitchFamily="2" charset="-122"/>
            </a:endParaRPr>
          </a:p>
          <a:p>
            <a:r>
              <a:rPr lang="zh-CN" altLang="en-US" sz="1600" dirty="0">
                <a:latin typeface="Calibri Light" panose="020F0302020204030204" pitchFamily="34" charset="0"/>
                <a:ea typeface="等线" panose="02010600030101010101" pitchFamily="2" charset="-122"/>
              </a:rPr>
              <a:t>证件类文件上传，限制为图片类型格式文件；</a:t>
            </a:r>
            <a:endParaRPr lang="en-US" altLang="zh-CN" sz="1600" dirty="0">
              <a:latin typeface="Calibri Light" panose="020F0302020204030204" pitchFamily="34" charset="0"/>
              <a:ea typeface="等线" panose="02010600030101010101" pitchFamily="2" charset="-122"/>
            </a:endParaRPr>
          </a:p>
          <a:p>
            <a:r>
              <a:rPr lang="zh-CN" altLang="en-US" sz="1600" dirty="0">
                <a:latin typeface="Calibri Light" panose="020F0302020204030204" pitchFamily="34" charset="0"/>
                <a:ea typeface="等线" panose="02010600030101010101" pitchFamily="2" charset="-122"/>
              </a:rPr>
              <a:t>文档类文件上传，限制为</a:t>
            </a:r>
            <a:r>
              <a:rPr lang="en-US" altLang="zh-CN" sz="1600" dirty="0">
                <a:latin typeface="Calibri Light" panose="020F0302020204030204" pitchFamily="34" charset="0"/>
                <a:ea typeface="等线" panose="02010600030101010101" pitchFamily="2" charset="-122"/>
              </a:rPr>
              <a:t>PDF</a:t>
            </a:r>
            <a:r>
              <a:rPr lang="zh-CN" altLang="en-US" sz="1600" dirty="0">
                <a:latin typeface="Calibri Light" panose="020F0302020204030204" pitchFamily="34" charset="0"/>
                <a:ea typeface="等线" panose="02010600030101010101" pitchFamily="2" charset="-122"/>
              </a:rPr>
              <a:t>格式。</a:t>
            </a:r>
          </a:p>
        </p:txBody>
      </p:sp>
    </p:spTree>
    <p:extLst>
      <p:ext uri="{BB962C8B-B14F-4D97-AF65-F5344CB8AC3E}">
        <p14:creationId xmlns:p14="http://schemas.microsoft.com/office/powerpoint/2010/main" val="340960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22</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Step3 Download and upload the needed documents</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3</a:t>
            </a:r>
            <a:r>
              <a:rPr lang="zh-CN" altLang="en-US" dirty="0">
                <a:latin typeface="Calibri Light" panose="020F0302020204030204" pitchFamily="34" charset="0"/>
                <a:ea typeface="等线" panose="02010600030101010101" pitchFamily="2" charset="-122"/>
              </a:rPr>
              <a:t> 下载并上传所需文件</a:t>
            </a:r>
          </a:p>
        </p:txBody>
      </p:sp>
      <p:pic>
        <p:nvPicPr>
          <p:cNvPr id="7" name="图片 6">
            <a:extLst>
              <a:ext uri="{FF2B5EF4-FFF2-40B4-BE49-F238E27FC236}">
                <a16:creationId xmlns:a16="http://schemas.microsoft.com/office/drawing/2014/main" id="{183E7E97-A680-438D-9BD0-495B15C9BA7D}"/>
              </a:ext>
            </a:extLst>
          </p:cNvPr>
          <p:cNvPicPr>
            <a:picLocks noChangeAspect="1"/>
          </p:cNvPicPr>
          <p:nvPr/>
        </p:nvPicPr>
        <p:blipFill>
          <a:blip r:embed="rId4"/>
          <a:stretch>
            <a:fillRect/>
          </a:stretch>
        </p:blipFill>
        <p:spPr>
          <a:xfrm>
            <a:off x="766326" y="1241662"/>
            <a:ext cx="2816845" cy="5463937"/>
          </a:xfrm>
          <a:prstGeom prst="rect">
            <a:avLst/>
          </a:prstGeom>
        </p:spPr>
      </p:pic>
      <p:pic>
        <p:nvPicPr>
          <p:cNvPr id="8" name="图片 7">
            <a:extLst>
              <a:ext uri="{FF2B5EF4-FFF2-40B4-BE49-F238E27FC236}">
                <a16:creationId xmlns:a16="http://schemas.microsoft.com/office/drawing/2014/main" id="{0A25DEF7-B77D-435A-A57B-3DBDFA2969F0}"/>
              </a:ext>
            </a:extLst>
          </p:cNvPr>
          <p:cNvPicPr>
            <a:picLocks noChangeAspect="1"/>
          </p:cNvPicPr>
          <p:nvPr/>
        </p:nvPicPr>
        <p:blipFill>
          <a:blip r:embed="rId5"/>
          <a:stretch>
            <a:fillRect/>
          </a:stretch>
        </p:blipFill>
        <p:spPr>
          <a:xfrm>
            <a:off x="3662916" y="1230651"/>
            <a:ext cx="2743200" cy="5569685"/>
          </a:xfrm>
          <a:prstGeom prst="rect">
            <a:avLst/>
          </a:prstGeom>
        </p:spPr>
      </p:pic>
      <p:pic>
        <p:nvPicPr>
          <p:cNvPr id="9" name="图片 8">
            <a:extLst>
              <a:ext uri="{FF2B5EF4-FFF2-40B4-BE49-F238E27FC236}">
                <a16:creationId xmlns:a16="http://schemas.microsoft.com/office/drawing/2014/main" id="{538130E6-CC75-4F50-9575-0D8530B0B1C5}"/>
              </a:ext>
            </a:extLst>
          </p:cNvPr>
          <p:cNvPicPr>
            <a:picLocks noChangeAspect="1"/>
          </p:cNvPicPr>
          <p:nvPr/>
        </p:nvPicPr>
        <p:blipFill>
          <a:blip r:embed="rId6"/>
          <a:stretch>
            <a:fillRect/>
          </a:stretch>
        </p:blipFill>
        <p:spPr>
          <a:xfrm>
            <a:off x="6521620" y="1241661"/>
            <a:ext cx="2839154" cy="5570525"/>
          </a:xfrm>
          <a:prstGeom prst="rect">
            <a:avLst/>
          </a:prstGeom>
        </p:spPr>
      </p:pic>
      <p:sp>
        <p:nvSpPr>
          <p:cNvPr id="10" name="文本框 9">
            <a:extLst>
              <a:ext uri="{FF2B5EF4-FFF2-40B4-BE49-F238E27FC236}">
                <a16:creationId xmlns:a16="http://schemas.microsoft.com/office/drawing/2014/main" id="{7459FA69-0A39-4AF0-87BB-B77B79A6CAEA}"/>
              </a:ext>
            </a:extLst>
          </p:cNvPr>
          <p:cNvSpPr txBox="1"/>
          <p:nvPr/>
        </p:nvSpPr>
        <p:spPr>
          <a:xfrm>
            <a:off x="9622464" y="1670245"/>
            <a:ext cx="2349795" cy="4247317"/>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Read the relevant agreement and follow the prompts to log in to the web version to download and sign the file. </a:t>
            </a:r>
            <a:r>
              <a:rPr lang="en-US" altLang="zh-CN" dirty="0">
                <a:solidFill>
                  <a:srgbClr val="FF0000"/>
                </a:solidFill>
                <a:latin typeface="Calibri Light" panose="020F0302020204030204" pitchFamily="34" charset="0"/>
                <a:ea typeface="等线" panose="02010600030101010101" pitchFamily="2" charset="-122"/>
              </a:rPr>
              <a:t>Due to system limitations, the mobile terminal is unable to download files.</a:t>
            </a:r>
          </a:p>
          <a:p>
            <a:r>
              <a:rPr lang="zh-CN" altLang="en-US" dirty="0">
                <a:latin typeface="Calibri Light" panose="020F0302020204030204" pitchFamily="34" charset="0"/>
                <a:ea typeface="等线" panose="02010600030101010101" pitchFamily="2" charset="-122"/>
              </a:rPr>
              <a:t>阅读相关协议并根据提示登陆网页版下载并签署文件。</a:t>
            </a:r>
            <a:r>
              <a:rPr lang="zh-CN" altLang="en-US" dirty="0">
                <a:solidFill>
                  <a:srgbClr val="FF0000"/>
                </a:solidFill>
                <a:latin typeface="Calibri Light" panose="020F0302020204030204" pitchFamily="34" charset="0"/>
              </a:rPr>
              <a:t>由于系统限制，手机端暂时无法下载文件。</a:t>
            </a:r>
            <a:endParaRPr lang="zh-CN" altLang="en-US" dirty="0">
              <a:latin typeface="Calibri Light" panose="020F0302020204030204" pitchFamily="34" charset="0"/>
            </a:endParaRPr>
          </a:p>
          <a:p>
            <a:endParaRPr lang="zh-CN" altLang="en-US"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370212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23</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54901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Step4 Sign</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4</a:t>
            </a:r>
            <a:r>
              <a:rPr lang="zh-CN" altLang="en-US" dirty="0">
                <a:latin typeface="Calibri Light" panose="020F0302020204030204" pitchFamily="34" charset="0"/>
                <a:ea typeface="等线" panose="02010600030101010101" pitchFamily="2" charset="-122"/>
              </a:rPr>
              <a:t> 签字</a:t>
            </a:r>
          </a:p>
        </p:txBody>
      </p:sp>
      <p:pic>
        <p:nvPicPr>
          <p:cNvPr id="7" name="图片 6">
            <a:extLst>
              <a:ext uri="{FF2B5EF4-FFF2-40B4-BE49-F238E27FC236}">
                <a16:creationId xmlns:a16="http://schemas.microsoft.com/office/drawing/2014/main" id="{42721AD4-C9CC-4DB1-B737-8EAACB46544B}"/>
              </a:ext>
            </a:extLst>
          </p:cNvPr>
          <p:cNvPicPr>
            <a:picLocks noChangeAspect="1"/>
          </p:cNvPicPr>
          <p:nvPr/>
        </p:nvPicPr>
        <p:blipFill>
          <a:blip r:embed="rId4"/>
          <a:stretch>
            <a:fillRect/>
          </a:stretch>
        </p:blipFill>
        <p:spPr>
          <a:xfrm>
            <a:off x="648585" y="2030818"/>
            <a:ext cx="4947602" cy="4008474"/>
          </a:xfrm>
          <a:prstGeom prst="rect">
            <a:avLst/>
          </a:prstGeom>
        </p:spPr>
      </p:pic>
      <p:sp>
        <p:nvSpPr>
          <p:cNvPr id="8" name="文本框 7">
            <a:extLst>
              <a:ext uri="{FF2B5EF4-FFF2-40B4-BE49-F238E27FC236}">
                <a16:creationId xmlns:a16="http://schemas.microsoft.com/office/drawing/2014/main" id="{AFE80A86-CCE9-4FAC-8640-D6EAFF0EE091}"/>
              </a:ext>
            </a:extLst>
          </p:cNvPr>
          <p:cNvSpPr txBox="1"/>
          <p:nvPr/>
        </p:nvSpPr>
        <p:spPr>
          <a:xfrm>
            <a:off x="648585" y="1119116"/>
            <a:ext cx="8484782" cy="646278"/>
          </a:xfrm>
          <a:prstGeom prst="rect">
            <a:avLst/>
          </a:prstGeom>
          <a:noFill/>
        </p:spPr>
        <p:txBody>
          <a:bodyPr wrap="square" rtlCol="0">
            <a:spAutoFit/>
          </a:bodyPr>
          <a:lstStyle/>
          <a:p>
            <a:r>
              <a:rPr lang="zh-CN" altLang="en-US" dirty="0">
                <a:latin typeface="Calibri Light" panose="020F0302020204030204" pitchFamily="34" charset="0"/>
                <a:ea typeface="等线" panose="02010600030101010101" pitchFamily="2" charset="-122"/>
              </a:rPr>
              <a:t>*</a:t>
            </a:r>
            <a:r>
              <a:rPr lang="en-US" altLang="zh-CN" dirty="0">
                <a:latin typeface="Calibri Light" panose="020F0302020204030204" pitchFamily="34" charset="0"/>
                <a:ea typeface="等线" panose="02010600030101010101" pitchFamily="2" charset="-122"/>
              </a:rPr>
              <a:t>After reading and confirming the agreements ,you can sign directly on the mobile app.</a:t>
            </a:r>
          </a:p>
          <a:p>
            <a:r>
              <a:rPr lang="zh-CN" altLang="en-US" dirty="0">
                <a:latin typeface="Calibri Light" panose="020F0302020204030204" pitchFamily="34" charset="0"/>
                <a:ea typeface="等线" panose="02010600030101010101" pitchFamily="2" charset="-122"/>
              </a:rPr>
              <a:t>阅读完所有文件后，可在手机</a:t>
            </a:r>
            <a:r>
              <a:rPr lang="en-US" altLang="zh-CN" dirty="0">
                <a:latin typeface="Calibri Light" panose="020F0302020204030204" pitchFamily="34" charset="0"/>
                <a:ea typeface="等线" panose="02010600030101010101" pitchFamily="2" charset="-122"/>
              </a:rPr>
              <a:t>app</a:t>
            </a:r>
            <a:r>
              <a:rPr lang="zh-CN" altLang="en-US" dirty="0">
                <a:latin typeface="Calibri Light" panose="020F0302020204030204" pitchFamily="34" charset="0"/>
                <a:ea typeface="等线" panose="02010600030101010101" pitchFamily="2" charset="-122"/>
              </a:rPr>
              <a:t>上直接签字。</a:t>
            </a:r>
          </a:p>
        </p:txBody>
      </p:sp>
      <p:pic>
        <p:nvPicPr>
          <p:cNvPr id="9" name="图片 8">
            <a:extLst>
              <a:ext uri="{FF2B5EF4-FFF2-40B4-BE49-F238E27FC236}">
                <a16:creationId xmlns:a16="http://schemas.microsoft.com/office/drawing/2014/main" id="{5FAF8578-859B-4352-9D30-E64210BA4595}"/>
              </a:ext>
            </a:extLst>
          </p:cNvPr>
          <p:cNvPicPr>
            <a:picLocks noChangeAspect="1"/>
          </p:cNvPicPr>
          <p:nvPr/>
        </p:nvPicPr>
        <p:blipFill>
          <a:blip r:embed="rId5"/>
          <a:stretch>
            <a:fillRect/>
          </a:stretch>
        </p:blipFill>
        <p:spPr>
          <a:xfrm>
            <a:off x="6495253" y="2810538"/>
            <a:ext cx="5385685" cy="2620063"/>
          </a:xfrm>
          <a:prstGeom prst="rect">
            <a:avLst/>
          </a:prstGeom>
        </p:spPr>
      </p:pic>
      <p:cxnSp>
        <p:nvCxnSpPr>
          <p:cNvPr id="11" name="直接箭头连接符 10">
            <a:extLst>
              <a:ext uri="{FF2B5EF4-FFF2-40B4-BE49-F238E27FC236}">
                <a16:creationId xmlns:a16="http://schemas.microsoft.com/office/drawing/2014/main" id="{31D354E7-DB85-4320-A350-FD1869605AE2}"/>
              </a:ext>
            </a:extLst>
          </p:cNvPr>
          <p:cNvCxnSpPr/>
          <p:nvPr/>
        </p:nvCxnSpPr>
        <p:spPr>
          <a:xfrm>
            <a:off x="5752214" y="4114800"/>
            <a:ext cx="6166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15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24</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6326372"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Step5 Complete Application</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5</a:t>
            </a:r>
            <a:r>
              <a:rPr lang="zh-CN" altLang="en-US" dirty="0">
                <a:latin typeface="Calibri Light" panose="020F0302020204030204" pitchFamily="34" charset="0"/>
                <a:ea typeface="等线" panose="02010600030101010101" pitchFamily="2" charset="-122"/>
              </a:rPr>
              <a:t> 完成开户</a:t>
            </a:r>
          </a:p>
        </p:txBody>
      </p:sp>
      <p:cxnSp>
        <p:nvCxnSpPr>
          <p:cNvPr id="11" name="直接箭头连接符 10">
            <a:extLst>
              <a:ext uri="{FF2B5EF4-FFF2-40B4-BE49-F238E27FC236}">
                <a16:creationId xmlns:a16="http://schemas.microsoft.com/office/drawing/2014/main" id="{31D354E7-DB85-4320-A350-FD1869605AE2}"/>
              </a:ext>
            </a:extLst>
          </p:cNvPr>
          <p:cNvCxnSpPr>
            <a:cxnSpLocks/>
          </p:cNvCxnSpPr>
          <p:nvPr/>
        </p:nvCxnSpPr>
        <p:spPr>
          <a:xfrm>
            <a:off x="5337544" y="3870251"/>
            <a:ext cx="13773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009B2658-71E7-46C4-9DDF-13AF0B78FDE0}"/>
              </a:ext>
            </a:extLst>
          </p:cNvPr>
          <p:cNvPicPr>
            <a:picLocks noChangeAspect="1"/>
          </p:cNvPicPr>
          <p:nvPr/>
        </p:nvPicPr>
        <p:blipFill rotWithShape="1">
          <a:blip r:embed="rId4"/>
          <a:srcRect t="3406"/>
          <a:stretch/>
        </p:blipFill>
        <p:spPr>
          <a:xfrm>
            <a:off x="2561086" y="1460643"/>
            <a:ext cx="2553121" cy="5069354"/>
          </a:xfrm>
          <a:prstGeom prst="rect">
            <a:avLst/>
          </a:prstGeom>
        </p:spPr>
      </p:pic>
      <p:pic>
        <p:nvPicPr>
          <p:cNvPr id="12" name="图片 11">
            <a:extLst>
              <a:ext uri="{FF2B5EF4-FFF2-40B4-BE49-F238E27FC236}">
                <a16:creationId xmlns:a16="http://schemas.microsoft.com/office/drawing/2014/main" id="{BB526690-F7B3-4125-8377-7D5F4BC3A0C1}"/>
              </a:ext>
            </a:extLst>
          </p:cNvPr>
          <p:cNvPicPr>
            <a:picLocks noChangeAspect="1"/>
          </p:cNvPicPr>
          <p:nvPr/>
        </p:nvPicPr>
        <p:blipFill rotWithShape="1">
          <a:blip r:embed="rId5"/>
          <a:srcRect t="3406"/>
          <a:stretch/>
        </p:blipFill>
        <p:spPr>
          <a:xfrm>
            <a:off x="6938211" y="1447659"/>
            <a:ext cx="2553121" cy="5069354"/>
          </a:xfrm>
          <a:prstGeom prst="rect">
            <a:avLst/>
          </a:prstGeom>
        </p:spPr>
      </p:pic>
      <p:sp>
        <p:nvSpPr>
          <p:cNvPr id="13" name="文字方塊 10">
            <a:extLst>
              <a:ext uri="{FF2B5EF4-FFF2-40B4-BE49-F238E27FC236}">
                <a16:creationId xmlns:a16="http://schemas.microsoft.com/office/drawing/2014/main" id="{B275C660-7F72-47F4-913F-FCAF8C7A7A3F}"/>
              </a:ext>
            </a:extLst>
          </p:cNvPr>
          <p:cNvSpPr txBox="1"/>
          <p:nvPr/>
        </p:nvSpPr>
        <p:spPr>
          <a:xfrm>
            <a:off x="9699929" y="2415075"/>
            <a:ext cx="2348345" cy="2462213"/>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Your application is completion and processing when you come to this step. Please click ‘Finish’ and wait for</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the</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result. </a:t>
            </a:r>
          </a:p>
          <a:p>
            <a:endParaRPr lang="en-US" altLang="zh-CN" sz="1400" dirty="0">
              <a:latin typeface="Calibri Light" panose="020F0302020204030204" pitchFamily="34" charset="0"/>
              <a:ea typeface="等线" panose="02010600030101010101" pitchFamily="2" charset="-122"/>
            </a:endParaRPr>
          </a:p>
          <a:p>
            <a:r>
              <a:rPr lang="zh-CN" altLang="en-US" sz="1400" dirty="0">
                <a:latin typeface="Calibri Light" panose="020F0302020204030204" pitchFamily="34" charset="0"/>
                <a:ea typeface="等线" panose="02010600030101010101" pitchFamily="2" charset="-122"/>
              </a:rPr>
              <a:t>在这一步意味着您的开户申请已经完成</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 工作人员将会对您的材料进行审核。</a:t>
            </a:r>
            <a:endParaRPr lang="en-US" altLang="zh-CN" sz="1400" dirty="0">
              <a:latin typeface="Calibri Light" panose="020F0302020204030204" pitchFamily="34" charset="0"/>
              <a:ea typeface="等线" panose="02010600030101010101" pitchFamily="2" charset="-122"/>
            </a:endParaRPr>
          </a:p>
          <a:p>
            <a:r>
              <a:rPr lang="zh-CN" altLang="en-US" sz="1400" dirty="0">
                <a:latin typeface="Calibri Light" panose="020F0302020204030204" pitchFamily="34" charset="0"/>
                <a:ea typeface="等线" panose="02010600030101010101" pitchFamily="2" charset="-122"/>
              </a:rPr>
              <a:t>请直接点击“完成”并等待申请结果。</a:t>
            </a:r>
            <a:endParaRPr lang="en-US" altLang="zh-CN" sz="1400" dirty="0">
              <a:latin typeface="Calibri Light" panose="020F0302020204030204" pitchFamily="34" charset="0"/>
              <a:ea typeface="等线" panose="02010600030101010101" pitchFamily="2" charset="-122"/>
            </a:endParaRPr>
          </a:p>
          <a:p>
            <a:endParaRPr lang="zh-CN" altLang="en-US" sz="1400" dirty="0">
              <a:latin typeface="Calibri Light" panose="020F0302020204030204" pitchFamily="34" charset="0"/>
              <a:ea typeface="等线" panose="02010600030101010101" pitchFamily="2" charset="-122"/>
            </a:endParaRPr>
          </a:p>
        </p:txBody>
      </p:sp>
      <p:sp>
        <p:nvSpPr>
          <p:cNvPr id="14" name="文字方塊 9">
            <a:extLst>
              <a:ext uri="{FF2B5EF4-FFF2-40B4-BE49-F238E27FC236}">
                <a16:creationId xmlns:a16="http://schemas.microsoft.com/office/drawing/2014/main" id="{61E6396A-36A3-4FA2-A230-F99A64774454}"/>
              </a:ext>
            </a:extLst>
          </p:cNvPr>
          <p:cNvSpPr txBox="1"/>
          <p:nvPr/>
        </p:nvSpPr>
        <p:spPr>
          <a:xfrm>
            <a:off x="311062" y="2222669"/>
            <a:ext cx="2026687" cy="3046988"/>
          </a:xfrm>
          <a:prstGeom prst="rect">
            <a:avLst/>
          </a:prstGeom>
          <a:noFill/>
        </p:spPr>
        <p:txBody>
          <a:bodyPr wrap="square" rtlCol="0">
            <a:spAutoFit/>
          </a:bodyPr>
          <a:lstStyle/>
          <a:p>
            <a:r>
              <a:rPr lang="en-US" altLang="zh-CN" sz="1600" dirty="0">
                <a:latin typeface="Calibri Light" panose="020F0302020204030204" pitchFamily="34" charset="0"/>
                <a:ea typeface="等线" panose="02010600030101010101" pitchFamily="2" charset="-122"/>
              </a:rPr>
              <a:t>You can login the PC system to preview the application, if there is no need to change any thing, YOU can go to the next step.</a:t>
            </a:r>
          </a:p>
          <a:p>
            <a:endParaRPr lang="en-US" altLang="zh-CN" sz="1600" dirty="0">
              <a:latin typeface="Calibri Light" panose="020F0302020204030204" pitchFamily="34" charset="0"/>
              <a:ea typeface="等线" panose="02010600030101010101" pitchFamily="2" charset="-122"/>
            </a:endParaRPr>
          </a:p>
          <a:p>
            <a:r>
              <a:rPr lang="zh-CN" altLang="en-US" sz="1600" dirty="0">
                <a:latin typeface="Calibri Light" panose="020F0302020204030204" pitchFamily="34" charset="0"/>
                <a:ea typeface="等线" panose="02010600030101010101" pitchFamily="2" charset="-122"/>
              </a:rPr>
              <a:t>可登陆至电脑版的开会系统对开户信息进行查看，查看后若无其他需要更改的信息，可继续至下一步。</a:t>
            </a:r>
          </a:p>
        </p:txBody>
      </p:sp>
    </p:spTree>
    <p:extLst>
      <p:ext uri="{BB962C8B-B14F-4D97-AF65-F5344CB8AC3E}">
        <p14:creationId xmlns:p14="http://schemas.microsoft.com/office/powerpoint/2010/main" val="66128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25</a:t>
            </a:fld>
            <a:endParaRPr lang="en-US"/>
          </a:p>
        </p:txBody>
      </p:sp>
      <p:sp>
        <p:nvSpPr>
          <p:cNvPr id="6" name="Slide Number Placeholder 6"/>
          <p:cNvSpPr txBox="1">
            <a:spLocks/>
          </p:cNvSpPr>
          <p:nvPr/>
        </p:nvSpPr>
        <p:spPr>
          <a:xfrm>
            <a:off x="4762502" y="6471678"/>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7" name="文本框 6"/>
          <p:cNvSpPr txBox="1"/>
          <p:nvPr/>
        </p:nvSpPr>
        <p:spPr>
          <a:xfrm>
            <a:off x="2146260" y="2710268"/>
            <a:ext cx="7750628" cy="1631216"/>
          </a:xfrm>
          <a:prstGeom prst="rect">
            <a:avLst/>
          </a:prstGeom>
          <a:noFill/>
        </p:spPr>
        <p:txBody>
          <a:bodyPr wrap="square" rtlCol="0">
            <a:spAutoFit/>
          </a:bodyPr>
          <a:lstStyle/>
          <a:p>
            <a:pPr algn="ctr"/>
            <a:r>
              <a:rPr lang="en-US" altLang="zh-CN" sz="5000" dirty="0">
                <a:latin typeface="Calibri Light" panose="020F0302020204030204" pitchFamily="34" charset="0"/>
                <a:ea typeface="等线" panose="02010600030101010101" pitchFamily="2" charset="-122"/>
              </a:rPr>
              <a:t>JOINT</a:t>
            </a:r>
            <a:br>
              <a:rPr lang="en-US" altLang="zh-CN" sz="5000" dirty="0">
                <a:latin typeface="Calibri Light" panose="020F0302020204030204" pitchFamily="34" charset="0"/>
                <a:ea typeface="等线" panose="02010600030101010101" pitchFamily="2" charset="-122"/>
              </a:rPr>
            </a:br>
            <a:r>
              <a:rPr lang="zh-CN" altLang="en-US" sz="5000" dirty="0">
                <a:latin typeface="Calibri Light" panose="020F0302020204030204" pitchFamily="34" charset="0"/>
                <a:ea typeface="等线" panose="02010600030101010101" pitchFamily="2" charset="-122"/>
              </a:rPr>
              <a:t>联名</a:t>
            </a:r>
            <a:endParaRPr kumimoji="1" lang="zh-CN" altLang="en-US" sz="5000"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10726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26</a:t>
            </a:fld>
            <a:endParaRPr lang="en-US"/>
          </a:p>
        </p:txBody>
      </p:sp>
      <p:sp>
        <p:nvSpPr>
          <p:cNvPr id="6" name="Slide Number Placeholder 6"/>
          <p:cNvSpPr txBox="1">
            <a:spLocks/>
          </p:cNvSpPr>
          <p:nvPr/>
        </p:nvSpPr>
        <p:spPr>
          <a:xfrm>
            <a:off x="4762501" y="646005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9" name="Title 2">
            <a:extLst>
              <a:ext uri="{FF2B5EF4-FFF2-40B4-BE49-F238E27FC236}">
                <a16:creationId xmlns:a16="http://schemas.microsoft.com/office/drawing/2014/main" id="{F02BF489-FF94-4354-B985-1C5F388D5B6C}"/>
              </a:ext>
            </a:extLst>
          </p:cNvPr>
          <p:cNvSpPr txBox="1">
            <a:spLocks/>
          </p:cNvSpPr>
          <p:nvPr/>
        </p:nvSpPr>
        <p:spPr>
          <a:xfrm>
            <a:off x="-927098" y="156711"/>
            <a:ext cx="7023098" cy="762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pPr algn="ctr"/>
            <a:r>
              <a:rPr lang="en-US" sz="2800" dirty="0">
                <a:solidFill>
                  <a:schemeClr val="tx1"/>
                </a:solidFill>
                <a:latin typeface="Calibri Light" panose="020F0302020204030204" pitchFamily="34" charset="0"/>
              </a:rPr>
              <a:t>Joint ACCOUNT </a:t>
            </a:r>
            <a:r>
              <a:rPr lang="zh-CN" altLang="en-US" sz="2800" dirty="0">
                <a:solidFill>
                  <a:schemeClr val="tx1"/>
                </a:solidFill>
                <a:latin typeface="Calibri Light" panose="020F0302020204030204" pitchFamily="34" charset="0"/>
                <a:ea typeface="等线" panose="02010600030101010101" pitchFamily="2" charset="-122"/>
              </a:rPr>
              <a:t>联名账户</a:t>
            </a:r>
            <a:endParaRPr lang="en-US" sz="2800" dirty="0">
              <a:solidFill>
                <a:schemeClr val="tx1"/>
              </a:solidFill>
              <a:latin typeface="Calibri Light" panose="020F0302020204030204" pitchFamily="34" charset="0"/>
            </a:endParaRPr>
          </a:p>
        </p:txBody>
      </p:sp>
      <p:cxnSp>
        <p:nvCxnSpPr>
          <p:cNvPr id="11" name="直線單箭頭接點 10">
            <a:extLst>
              <a:ext uri="{FF2B5EF4-FFF2-40B4-BE49-F238E27FC236}">
                <a16:creationId xmlns:a16="http://schemas.microsoft.com/office/drawing/2014/main" id="{A6683F41-E96E-47E6-BEFD-F162078F739C}"/>
              </a:ext>
            </a:extLst>
          </p:cNvPr>
          <p:cNvCxnSpPr>
            <a:cxnSpLocks/>
          </p:cNvCxnSpPr>
          <p:nvPr/>
        </p:nvCxnSpPr>
        <p:spPr>
          <a:xfrm>
            <a:off x="5110834" y="3225197"/>
            <a:ext cx="8312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C798BCD9-3EA7-444A-99F6-C163A15563F3}"/>
              </a:ext>
            </a:extLst>
          </p:cNvPr>
          <p:cNvSpPr txBox="1"/>
          <p:nvPr/>
        </p:nvSpPr>
        <p:spPr>
          <a:xfrm>
            <a:off x="6245283" y="2538207"/>
            <a:ext cx="5021924" cy="1754326"/>
          </a:xfrm>
          <a:prstGeom prst="rect">
            <a:avLst/>
          </a:prstGeom>
          <a:noFill/>
        </p:spPr>
        <p:txBody>
          <a:bodyPr wrap="square" rtlCol="0">
            <a:spAutoFit/>
          </a:bodyPr>
          <a:lstStyle/>
          <a:p>
            <a:r>
              <a:rPr lang="zh-CN" altLang="en-US" dirty="0">
                <a:latin typeface="Calibri Light" panose="020F0302020204030204" pitchFamily="34" charset="0"/>
                <a:ea typeface="等线" panose="02010600030101010101" pitchFamily="2" charset="-122"/>
              </a:rPr>
              <a:t>*</a:t>
            </a:r>
            <a:r>
              <a:rPr lang="en-US" altLang="zh-CN" dirty="0">
                <a:latin typeface="Calibri Light" panose="020F0302020204030204" pitchFamily="34" charset="0"/>
                <a:ea typeface="等线" panose="02010600030101010101" pitchFamily="2" charset="-122"/>
              </a:rPr>
              <a:t>The default number of Joint Persons</a:t>
            </a:r>
            <a:r>
              <a:rPr lang="zh-CN" altLang="en-US" dirty="0">
                <a:latin typeface="Calibri Light" panose="020F0302020204030204" pitchFamily="34" charset="0"/>
                <a:ea typeface="等线" panose="02010600030101010101" pitchFamily="2" charset="-122"/>
              </a:rPr>
              <a:t> </a:t>
            </a:r>
            <a:r>
              <a:rPr lang="en-US" altLang="zh-CN" dirty="0">
                <a:latin typeface="Calibri Light" panose="020F0302020204030204" pitchFamily="34" charset="0"/>
                <a:ea typeface="等线" panose="02010600030101010101" pitchFamily="2" charset="-122"/>
              </a:rPr>
              <a:t>is</a:t>
            </a:r>
            <a:r>
              <a:rPr lang="zh-CN" altLang="en-US" dirty="0">
                <a:latin typeface="Calibri Light" panose="020F0302020204030204" pitchFamily="34" charset="0"/>
                <a:ea typeface="等线" panose="02010600030101010101" pitchFamily="2" charset="-122"/>
              </a:rPr>
              <a:t> </a:t>
            </a:r>
            <a:r>
              <a:rPr lang="en-US" altLang="zh-CN" dirty="0">
                <a:latin typeface="Calibri Light" panose="020F0302020204030204" pitchFamily="34" charset="0"/>
                <a:ea typeface="等线" panose="02010600030101010101" pitchFamily="2" charset="-122"/>
              </a:rPr>
              <a:t>1.</a:t>
            </a:r>
            <a:r>
              <a:rPr lang="zh-CN" altLang="en-US" dirty="0">
                <a:latin typeface="Calibri Light" panose="020F0302020204030204" pitchFamily="34" charset="0"/>
                <a:ea typeface="等线" panose="02010600030101010101" pitchFamily="2" charset="-122"/>
              </a:rPr>
              <a:t> </a:t>
            </a:r>
            <a:r>
              <a:rPr lang="en-US" altLang="zh-CN" dirty="0">
                <a:latin typeface="Calibri Light" panose="020F0302020204030204" pitchFamily="34" charset="0"/>
                <a:ea typeface="等线" panose="02010600030101010101" pitchFamily="2" charset="-122"/>
              </a:rPr>
              <a:t>If</a:t>
            </a:r>
            <a:r>
              <a:rPr lang="zh-CN" altLang="en-US" dirty="0">
                <a:latin typeface="Calibri Light" panose="020F0302020204030204" pitchFamily="34" charset="0"/>
                <a:ea typeface="等线" panose="02010600030101010101" pitchFamily="2" charset="-122"/>
              </a:rPr>
              <a:t> </a:t>
            </a:r>
            <a:r>
              <a:rPr lang="en-US" altLang="zh-CN" dirty="0">
                <a:latin typeface="Calibri Light" panose="020F0302020204030204" pitchFamily="34" charset="0"/>
                <a:ea typeface="等线" panose="02010600030101010101" pitchFamily="2" charset="-122"/>
              </a:rPr>
              <a:t>the client want to open an account with more than 1 person,</a:t>
            </a:r>
            <a:r>
              <a:rPr lang="zh-CN" altLang="en-US" dirty="0">
                <a:latin typeface="Calibri Light" panose="020F0302020204030204" pitchFamily="34" charset="0"/>
                <a:ea typeface="等线" panose="02010600030101010101" pitchFamily="2" charset="-122"/>
              </a:rPr>
              <a:t> </a:t>
            </a:r>
            <a:r>
              <a:rPr lang="en-US" altLang="zh-CN" dirty="0">
                <a:latin typeface="Calibri Light" panose="020F0302020204030204" pitchFamily="34" charset="0"/>
                <a:ea typeface="等线" panose="02010600030101010101" pitchFamily="2" charset="-122"/>
              </a:rPr>
              <a:t>client</a:t>
            </a:r>
            <a:r>
              <a:rPr lang="zh-CN" altLang="en-US" dirty="0">
                <a:latin typeface="Calibri Light" panose="020F0302020204030204" pitchFamily="34" charset="0"/>
                <a:ea typeface="等线" panose="02010600030101010101" pitchFamily="2" charset="-122"/>
              </a:rPr>
              <a:t> </a:t>
            </a:r>
            <a:r>
              <a:rPr lang="en-US" altLang="zh-CN" dirty="0">
                <a:latin typeface="Calibri Light" panose="020F0302020204030204" pitchFamily="34" charset="0"/>
                <a:ea typeface="等线" panose="02010600030101010101" pitchFamily="2" charset="-122"/>
              </a:rPr>
              <a:t>need to apply to HUATAI USA.</a:t>
            </a:r>
          </a:p>
          <a:p>
            <a:r>
              <a:rPr lang="zh-CN" altLang="en-US" dirty="0">
                <a:latin typeface="Calibri Light" panose="020F0302020204030204" pitchFamily="34" charset="0"/>
                <a:ea typeface="等线" panose="02010600030101010101" pitchFamily="2" charset="-122"/>
              </a:rPr>
              <a:t>选择联名账户为客户类型时，系统默认联名人数为</a:t>
            </a:r>
            <a:r>
              <a:rPr lang="en-US" altLang="zh-CN" dirty="0">
                <a:latin typeface="Calibri Light" panose="020F0302020204030204" pitchFamily="34" charset="0"/>
                <a:ea typeface="等线" panose="02010600030101010101" pitchFamily="2" charset="-122"/>
              </a:rPr>
              <a:t>1</a:t>
            </a:r>
            <a:r>
              <a:rPr lang="zh-CN" altLang="en-US" dirty="0">
                <a:latin typeface="Calibri Light" panose="020F0302020204030204" pitchFamily="34" charset="0"/>
                <a:ea typeface="等线" panose="02010600030101010101" pitchFamily="2" charset="-122"/>
              </a:rPr>
              <a:t>。如果联名人数量超过</a:t>
            </a:r>
            <a:r>
              <a:rPr lang="en-US" altLang="zh-CN" dirty="0">
                <a:latin typeface="Calibri Light" panose="020F0302020204030204" pitchFamily="34" charset="0"/>
                <a:ea typeface="等线" panose="02010600030101010101" pitchFamily="2" charset="-122"/>
              </a:rPr>
              <a:t>1</a:t>
            </a:r>
            <a:r>
              <a:rPr lang="zh-CN" altLang="en-US" dirty="0">
                <a:latin typeface="Calibri Light" panose="020F0302020204030204" pitchFamily="34" charset="0"/>
                <a:ea typeface="等线" panose="02010600030101010101" pitchFamily="2" charset="-122"/>
              </a:rPr>
              <a:t>，需要向华泰美国申请。</a:t>
            </a:r>
          </a:p>
        </p:txBody>
      </p:sp>
      <p:cxnSp>
        <p:nvCxnSpPr>
          <p:cNvPr id="14" name="直線單箭頭接點 13">
            <a:extLst>
              <a:ext uri="{FF2B5EF4-FFF2-40B4-BE49-F238E27FC236}">
                <a16:creationId xmlns:a16="http://schemas.microsoft.com/office/drawing/2014/main" id="{BEBD02E4-B8CD-44A3-A35E-8B20AF2A18BE}"/>
              </a:ext>
            </a:extLst>
          </p:cNvPr>
          <p:cNvCxnSpPr>
            <a:cxnSpLocks/>
          </p:cNvCxnSpPr>
          <p:nvPr/>
        </p:nvCxnSpPr>
        <p:spPr>
          <a:xfrm flipH="1">
            <a:off x="5414011" y="5548745"/>
            <a:ext cx="8312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3532DAB5-999D-4023-96CE-65627DFBF256}"/>
              </a:ext>
            </a:extLst>
          </p:cNvPr>
          <p:cNvSpPr txBox="1"/>
          <p:nvPr/>
        </p:nvSpPr>
        <p:spPr>
          <a:xfrm>
            <a:off x="6245283" y="5142452"/>
            <a:ext cx="4343400"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*Application Documents for Joint Account.</a:t>
            </a:r>
          </a:p>
          <a:p>
            <a:r>
              <a:rPr lang="zh-CN" altLang="en-US" dirty="0">
                <a:latin typeface="Calibri Light" panose="020F0302020204030204" pitchFamily="34" charset="0"/>
                <a:ea typeface="等线" panose="02010600030101010101" pitchFamily="2" charset="-122"/>
              </a:rPr>
              <a:t>联名账户所需文件</a:t>
            </a:r>
          </a:p>
        </p:txBody>
      </p:sp>
      <p:pic>
        <p:nvPicPr>
          <p:cNvPr id="3" name="图片 2">
            <a:extLst>
              <a:ext uri="{FF2B5EF4-FFF2-40B4-BE49-F238E27FC236}">
                <a16:creationId xmlns:a16="http://schemas.microsoft.com/office/drawing/2014/main" id="{3F1CCE88-A39B-4DDA-90E4-236B015FF43E}"/>
              </a:ext>
            </a:extLst>
          </p:cNvPr>
          <p:cNvPicPr>
            <a:picLocks noChangeAspect="1"/>
          </p:cNvPicPr>
          <p:nvPr/>
        </p:nvPicPr>
        <p:blipFill>
          <a:blip r:embed="rId3"/>
          <a:stretch>
            <a:fillRect/>
          </a:stretch>
        </p:blipFill>
        <p:spPr>
          <a:xfrm>
            <a:off x="1660837" y="1152543"/>
            <a:ext cx="3449997" cy="5548746"/>
          </a:xfrm>
          <a:prstGeom prst="rect">
            <a:avLst/>
          </a:prstGeom>
        </p:spPr>
      </p:pic>
    </p:spTree>
    <p:extLst>
      <p:ext uri="{BB962C8B-B14F-4D97-AF65-F5344CB8AC3E}">
        <p14:creationId xmlns:p14="http://schemas.microsoft.com/office/powerpoint/2010/main" val="199069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27</a:t>
            </a:fld>
            <a:endParaRPr lang="en-US"/>
          </a:p>
        </p:txBody>
      </p:sp>
      <p:sp>
        <p:nvSpPr>
          <p:cNvPr id="6" name="Slide Number Placeholder 6"/>
          <p:cNvSpPr txBox="1">
            <a:spLocks/>
          </p:cNvSpPr>
          <p:nvPr/>
        </p:nvSpPr>
        <p:spPr>
          <a:xfrm>
            <a:off x="9524999" y="6626737"/>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9" name="Title 2">
            <a:extLst>
              <a:ext uri="{FF2B5EF4-FFF2-40B4-BE49-F238E27FC236}">
                <a16:creationId xmlns:a16="http://schemas.microsoft.com/office/drawing/2014/main" id="{F02BF489-FF94-4354-B985-1C5F388D5B6C}"/>
              </a:ext>
            </a:extLst>
          </p:cNvPr>
          <p:cNvSpPr txBox="1">
            <a:spLocks/>
          </p:cNvSpPr>
          <p:nvPr/>
        </p:nvSpPr>
        <p:spPr>
          <a:xfrm>
            <a:off x="-927098" y="156711"/>
            <a:ext cx="7023098" cy="762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pPr algn="ctr"/>
            <a:r>
              <a:rPr lang="en-US" sz="2800" dirty="0">
                <a:solidFill>
                  <a:schemeClr val="tx1"/>
                </a:solidFill>
                <a:latin typeface="Calibri Light" panose="020F0302020204030204" pitchFamily="34" charset="0"/>
              </a:rPr>
              <a:t>Joint ACCOUNT </a:t>
            </a:r>
            <a:r>
              <a:rPr lang="zh-CN" altLang="en-US" sz="2800" dirty="0">
                <a:solidFill>
                  <a:schemeClr val="tx1"/>
                </a:solidFill>
                <a:latin typeface="Calibri Light" panose="020F0302020204030204" pitchFamily="34" charset="0"/>
                <a:ea typeface="等线" panose="02010600030101010101" pitchFamily="2" charset="-122"/>
              </a:rPr>
              <a:t>联名账户</a:t>
            </a:r>
            <a:endParaRPr lang="en-US" sz="2800" dirty="0">
              <a:solidFill>
                <a:schemeClr val="tx1"/>
              </a:solidFill>
              <a:latin typeface="Calibri Light" panose="020F0302020204030204" pitchFamily="34" charset="0"/>
            </a:endParaRPr>
          </a:p>
        </p:txBody>
      </p:sp>
      <p:pic>
        <p:nvPicPr>
          <p:cNvPr id="4" name="图片 3">
            <a:extLst>
              <a:ext uri="{FF2B5EF4-FFF2-40B4-BE49-F238E27FC236}">
                <a16:creationId xmlns:a16="http://schemas.microsoft.com/office/drawing/2014/main" id="{69DE2015-36FD-4955-8232-549F8D57D0A0}"/>
              </a:ext>
            </a:extLst>
          </p:cNvPr>
          <p:cNvPicPr>
            <a:picLocks noChangeAspect="1"/>
          </p:cNvPicPr>
          <p:nvPr/>
        </p:nvPicPr>
        <p:blipFill rotWithShape="1">
          <a:blip r:embed="rId3"/>
          <a:srcRect t="3503"/>
          <a:stretch/>
        </p:blipFill>
        <p:spPr>
          <a:xfrm>
            <a:off x="430318" y="955423"/>
            <a:ext cx="2910676" cy="5773478"/>
          </a:xfrm>
          <a:prstGeom prst="rect">
            <a:avLst/>
          </a:prstGeom>
        </p:spPr>
      </p:pic>
      <p:sp>
        <p:nvSpPr>
          <p:cNvPr id="13" name="文字方塊 3">
            <a:extLst>
              <a:ext uri="{FF2B5EF4-FFF2-40B4-BE49-F238E27FC236}">
                <a16:creationId xmlns:a16="http://schemas.microsoft.com/office/drawing/2014/main" id="{70AEA570-D7D6-4286-A302-1B6AC58D075E}"/>
              </a:ext>
            </a:extLst>
          </p:cNvPr>
          <p:cNvSpPr txBox="1"/>
          <p:nvPr/>
        </p:nvSpPr>
        <p:spPr>
          <a:xfrm>
            <a:off x="6329466" y="898344"/>
            <a:ext cx="5081154" cy="2954655"/>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*Fill in the information of the applicant and joint person separately ,</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including personal information, investment experience, financial information, bank information, tax information and the others.</a:t>
            </a:r>
          </a:p>
          <a:p>
            <a:r>
              <a:rPr lang="en-US" altLang="zh-CN" sz="1400" dirty="0">
                <a:latin typeface="Calibri Light" panose="020F0302020204030204" pitchFamily="34" charset="0"/>
                <a:ea typeface="等线" panose="02010600030101010101" pitchFamily="2" charset="-122"/>
              </a:rPr>
              <a:t>Please refer to the personal account opening section for details.</a:t>
            </a:r>
          </a:p>
          <a:p>
            <a:r>
              <a:rPr lang="zh-CN" altLang="en-US" sz="1400" dirty="0">
                <a:latin typeface="Calibri Light" panose="020F0302020204030204" pitchFamily="34" charset="0"/>
                <a:ea typeface="等线" panose="02010600030101010101" pitchFamily="2" charset="-122"/>
              </a:rPr>
              <a:t>*申请联名账户，需要填写申请人信息，和联名人信息。包括个人信息、投资经验、账户用途、财务信息、银行信息、税务信息及其他信息都分别填写。</a:t>
            </a:r>
            <a:endParaRPr lang="en-US" altLang="zh-CN" sz="1400" dirty="0">
              <a:latin typeface="Calibri Light" panose="020F0302020204030204" pitchFamily="34" charset="0"/>
              <a:ea typeface="等线" panose="02010600030101010101" pitchFamily="2" charset="-122"/>
            </a:endParaRPr>
          </a:p>
          <a:p>
            <a:r>
              <a:rPr lang="zh-CN" altLang="en-US" sz="1400" dirty="0">
                <a:latin typeface="Calibri Light" panose="020F0302020204030204" pitchFamily="34" charset="0"/>
                <a:ea typeface="等线" panose="02010600030101010101" pitchFamily="2" charset="-122"/>
              </a:rPr>
              <a:t>有关填写内容与注意事项请参考个人开户部分。</a:t>
            </a:r>
            <a:endParaRPr lang="en-US" altLang="zh-CN" sz="1400" dirty="0">
              <a:latin typeface="Calibri Light" panose="020F0302020204030204" pitchFamily="34" charset="0"/>
              <a:ea typeface="等线" panose="02010600030101010101" pitchFamily="2" charset="-122"/>
            </a:endParaRPr>
          </a:p>
          <a:p>
            <a:endParaRPr lang="en-US" altLang="zh-CN" sz="1200" u="sng" dirty="0">
              <a:latin typeface="Calibri Light" panose="020F0302020204030204" pitchFamily="34" charset="0"/>
              <a:ea typeface="等线" panose="02010600030101010101" pitchFamily="2" charset="-122"/>
            </a:endParaRPr>
          </a:p>
          <a:p>
            <a:r>
              <a:rPr lang="en-US" altLang="zh-CN" sz="1200" u="sng" dirty="0">
                <a:latin typeface="Calibri Light" panose="020F0302020204030204" pitchFamily="34" charset="0"/>
                <a:ea typeface="等线" panose="02010600030101010101" pitchFamily="2" charset="-122"/>
              </a:rPr>
              <a:t>The joint person can fill out the other bank information if the information is  different from the first owner's bank account.</a:t>
            </a:r>
          </a:p>
          <a:p>
            <a:r>
              <a:rPr lang="zh-CN" altLang="en-US" sz="1200" u="sng" dirty="0">
                <a:latin typeface="Calibri Light" panose="020F0302020204030204" pitchFamily="34" charset="0"/>
                <a:ea typeface="等线" panose="02010600030101010101" pitchFamily="2" charset="-122"/>
              </a:rPr>
              <a:t>联名人的银行信息可以和第一所有着的银行不同，如果一致则不需要填写。如果不一致，则可以填写新的银行信息。</a:t>
            </a:r>
          </a:p>
          <a:p>
            <a:endParaRPr lang="en-US" altLang="zh-CN" sz="1400" dirty="0">
              <a:latin typeface="Calibri Light" panose="020F0302020204030204" pitchFamily="34" charset="0"/>
              <a:ea typeface="等线" panose="02010600030101010101" pitchFamily="2" charset="-122"/>
            </a:endParaRPr>
          </a:p>
        </p:txBody>
      </p:sp>
      <p:pic>
        <p:nvPicPr>
          <p:cNvPr id="15" name="图片 14">
            <a:extLst>
              <a:ext uri="{FF2B5EF4-FFF2-40B4-BE49-F238E27FC236}">
                <a16:creationId xmlns:a16="http://schemas.microsoft.com/office/drawing/2014/main" id="{90371190-7A24-400A-8EBC-9E1F04CE60B1}"/>
              </a:ext>
            </a:extLst>
          </p:cNvPr>
          <p:cNvPicPr>
            <a:picLocks noChangeAspect="1"/>
          </p:cNvPicPr>
          <p:nvPr/>
        </p:nvPicPr>
        <p:blipFill rotWithShape="1">
          <a:blip r:embed="rId4"/>
          <a:srcRect t="3503"/>
          <a:stretch/>
        </p:blipFill>
        <p:spPr>
          <a:xfrm>
            <a:off x="3418790" y="952620"/>
            <a:ext cx="2910676" cy="5773477"/>
          </a:xfrm>
          <a:prstGeom prst="rect">
            <a:avLst/>
          </a:prstGeom>
        </p:spPr>
      </p:pic>
      <p:sp>
        <p:nvSpPr>
          <p:cNvPr id="17" name="椭圆 16">
            <a:extLst>
              <a:ext uri="{FF2B5EF4-FFF2-40B4-BE49-F238E27FC236}">
                <a16:creationId xmlns:a16="http://schemas.microsoft.com/office/drawing/2014/main" id="{2EEF3419-4B12-4151-A51C-FB9D2864DCEA}"/>
              </a:ext>
            </a:extLst>
          </p:cNvPr>
          <p:cNvSpPr/>
          <p:nvPr/>
        </p:nvSpPr>
        <p:spPr>
          <a:xfrm>
            <a:off x="1446028" y="2147777"/>
            <a:ext cx="637953" cy="3827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sp>
        <p:nvSpPr>
          <p:cNvPr id="18" name="椭圆 17">
            <a:extLst>
              <a:ext uri="{FF2B5EF4-FFF2-40B4-BE49-F238E27FC236}">
                <a16:creationId xmlns:a16="http://schemas.microsoft.com/office/drawing/2014/main" id="{959672EB-CA48-4C69-B9FC-8440F7A3CAEA}"/>
              </a:ext>
            </a:extLst>
          </p:cNvPr>
          <p:cNvSpPr/>
          <p:nvPr/>
        </p:nvSpPr>
        <p:spPr>
          <a:xfrm>
            <a:off x="4905154" y="2147777"/>
            <a:ext cx="637953" cy="3827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sp>
        <p:nvSpPr>
          <p:cNvPr id="20" name="矩形: 圆角 19">
            <a:extLst>
              <a:ext uri="{FF2B5EF4-FFF2-40B4-BE49-F238E27FC236}">
                <a16:creationId xmlns:a16="http://schemas.microsoft.com/office/drawing/2014/main" id="{F6F1954D-E1A6-429C-9FF5-0264FB967741}"/>
              </a:ext>
            </a:extLst>
          </p:cNvPr>
          <p:cNvSpPr/>
          <p:nvPr/>
        </p:nvSpPr>
        <p:spPr>
          <a:xfrm>
            <a:off x="3448005" y="4522382"/>
            <a:ext cx="2700670" cy="3827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cxnSp>
        <p:nvCxnSpPr>
          <p:cNvPr id="22" name="直接箭头连接符 21">
            <a:extLst>
              <a:ext uri="{FF2B5EF4-FFF2-40B4-BE49-F238E27FC236}">
                <a16:creationId xmlns:a16="http://schemas.microsoft.com/office/drawing/2014/main" id="{8DA6487C-916A-47AC-840B-E4F45ACFB8BD}"/>
              </a:ext>
            </a:extLst>
          </p:cNvPr>
          <p:cNvCxnSpPr>
            <a:cxnSpLocks/>
          </p:cNvCxnSpPr>
          <p:nvPr/>
        </p:nvCxnSpPr>
        <p:spPr>
          <a:xfrm>
            <a:off x="6148675" y="4713768"/>
            <a:ext cx="2956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F5C09AC3-FA6D-4FC0-8AD6-9A0307E5DAB4}"/>
              </a:ext>
            </a:extLst>
          </p:cNvPr>
          <p:cNvPicPr>
            <a:picLocks noChangeAspect="1"/>
          </p:cNvPicPr>
          <p:nvPr/>
        </p:nvPicPr>
        <p:blipFill>
          <a:blip r:embed="rId5"/>
          <a:stretch>
            <a:fillRect/>
          </a:stretch>
        </p:blipFill>
        <p:spPr>
          <a:xfrm>
            <a:off x="6508849" y="3677918"/>
            <a:ext cx="2731293" cy="2454472"/>
          </a:xfrm>
          <a:prstGeom prst="rect">
            <a:avLst/>
          </a:prstGeom>
        </p:spPr>
      </p:pic>
      <p:pic>
        <p:nvPicPr>
          <p:cNvPr id="24" name="图片 23">
            <a:extLst>
              <a:ext uri="{FF2B5EF4-FFF2-40B4-BE49-F238E27FC236}">
                <a16:creationId xmlns:a16="http://schemas.microsoft.com/office/drawing/2014/main" id="{D3B2F359-05AD-4EC8-8C9C-A1BADE420EE4}"/>
              </a:ext>
            </a:extLst>
          </p:cNvPr>
          <p:cNvPicPr>
            <a:picLocks noChangeAspect="1"/>
          </p:cNvPicPr>
          <p:nvPr/>
        </p:nvPicPr>
        <p:blipFill>
          <a:blip r:embed="rId6"/>
          <a:stretch>
            <a:fillRect/>
          </a:stretch>
        </p:blipFill>
        <p:spPr>
          <a:xfrm>
            <a:off x="9315534" y="3695169"/>
            <a:ext cx="2685714" cy="1247619"/>
          </a:xfrm>
          <a:prstGeom prst="rect">
            <a:avLst/>
          </a:prstGeom>
        </p:spPr>
      </p:pic>
      <p:sp>
        <p:nvSpPr>
          <p:cNvPr id="28" name="文字方塊 3">
            <a:extLst>
              <a:ext uri="{FF2B5EF4-FFF2-40B4-BE49-F238E27FC236}">
                <a16:creationId xmlns:a16="http://schemas.microsoft.com/office/drawing/2014/main" id="{8A10347A-573D-4271-8A5B-231F6842F6A3}"/>
              </a:ext>
            </a:extLst>
          </p:cNvPr>
          <p:cNvSpPr txBox="1"/>
          <p:nvPr/>
        </p:nvSpPr>
        <p:spPr>
          <a:xfrm>
            <a:off x="9315534" y="4960428"/>
            <a:ext cx="2743200" cy="1200329"/>
          </a:xfrm>
          <a:prstGeom prst="rect">
            <a:avLst/>
          </a:prstGeom>
          <a:noFill/>
        </p:spPr>
        <p:txBody>
          <a:bodyPr wrap="square" rtlCol="0">
            <a:spAutoFit/>
          </a:bodyPr>
          <a:lstStyle/>
          <a:p>
            <a:r>
              <a:rPr lang="en-US" altLang="zh-CN" sz="1200" dirty="0">
                <a:latin typeface="Calibri Light" panose="020F0302020204030204" pitchFamily="34" charset="0"/>
                <a:ea typeface="等线" panose="02010600030101010101" pitchFamily="2" charset="-122"/>
              </a:rPr>
              <a:t>*If this joint account type is Tenants-In-Common, the joint person should write down the ownership percentage.</a:t>
            </a:r>
          </a:p>
          <a:p>
            <a:r>
              <a:rPr lang="zh-CN" altLang="en-US" sz="1200" dirty="0">
                <a:latin typeface="Calibri Light" panose="020F0302020204030204" pitchFamily="34" charset="0"/>
                <a:ea typeface="等线" panose="02010600030101010101" pitchFamily="2" charset="-122"/>
              </a:rPr>
              <a:t>如果该账户类型是分权共有人，联名人都需要在开户是写下第一所有权的比重。</a:t>
            </a:r>
          </a:p>
        </p:txBody>
      </p:sp>
    </p:spTree>
    <p:extLst>
      <p:ext uri="{BB962C8B-B14F-4D97-AF65-F5344CB8AC3E}">
        <p14:creationId xmlns:p14="http://schemas.microsoft.com/office/powerpoint/2010/main" val="151384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28</a:t>
            </a:fld>
            <a:endParaRPr lang="en-US"/>
          </a:p>
        </p:txBody>
      </p:sp>
      <p:sp>
        <p:nvSpPr>
          <p:cNvPr id="6" name="Slide Number Placeholder 6"/>
          <p:cNvSpPr txBox="1">
            <a:spLocks/>
          </p:cNvSpPr>
          <p:nvPr/>
        </p:nvSpPr>
        <p:spPr>
          <a:xfrm>
            <a:off x="4762502" y="6471678"/>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7" name="文本框 6"/>
          <p:cNvSpPr txBox="1"/>
          <p:nvPr/>
        </p:nvSpPr>
        <p:spPr>
          <a:xfrm>
            <a:off x="2146260" y="2710268"/>
            <a:ext cx="7750628" cy="1631216"/>
          </a:xfrm>
          <a:prstGeom prst="rect">
            <a:avLst/>
          </a:prstGeom>
          <a:noFill/>
        </p:spPr>
        <p:txBody>
          <a:bodyPr wrap="square" rtlCol="0">
            <a:spAutoFit/>
          </a:bodyPr>
          <a:lstStyle/>
          <a:p>
            <a:pPr algn="ctr"/>
            <a:r>
              <a:rPr lang="en-US" altLang="zh-CN" sz="5000" dirty="0">
                <a:latin typeface="Calibri Light" panose="020F0302020204030204" pitchFamily="34" charset="0"/>
                <a:ea typeface="等线" panose="02010600030101010101" pitchFamily="2" charset="-122"/>
              </a:rPr>
              <a:t>SOLE</a:t>
            </a:r>
            <a:r>
              <a:rPr lang="zh-CN" altLang="en-US" sz="5000" dirty="0">
                <a:latin typeface="Calibri Light" panose="020F0302020204030204" pitchFamily="34" charset="0"/>
                <a:ea typeface="等线" panose="02010600030101010101" pitchFamily="2" charset="-122"/>
              </a:rPr>
              <a:t> </a:t>
            </a:r>
            <a:r>
              <a:rPr lang="en-US" altLang="zh-CN" sz="5000" dirty="0">
                <a:latin typeface="Calibri Light" panose="020F0302020204030204" pitchFamily="34" charset="0"/>
                <a:ea typeface="等线" panose="02010600030101010101" pitchFamily="2" charset="-122"/>
              </a:rPr>
              <a:t>PROPRIETORSHIP</a:t>
            </a:r>
            <a:br>
              <a:rPr lang="en-US" altLang="zh-CN" sz="5000" dirty="0">
                <a:latin typeface="Calibri Light" panose="020F0302020204030204" pitchFamily="34" charset="0"/>
                <a:ea typeface="等线" panose="02010600030101010101" pitchFamily="2" charset="-122"/>
              </a:rPr>
            </a:br>
            <a:r>
              <a:rPr lang="zh-CN" altLang="en-US" sz="5000" dirty="0">
                <a:latin typeface="Calibri Light" panose="020F0302020204030204" pitchFamily="34" charset="0"/>
                <a:ea typeface="等线" panose="02010600030101010101" pitchFamily="2" charset="-122"/>
              </a:rPr>
              <a:t>独资公司</a:t>
            </a:r>
            <a:endParaRPr kumimoji="1" lang="zh-CN" altLang="en-US" sz="5000"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134903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29</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13" name="Title 2">
            <a:extLst>
              <a:ext uri="{FF2B5EF4-FFF2-40B4-BE49-F238E27FC236}">
                <a16:creationId xmlns:a16="http://schemas.microsoft.com/office/drawing/2014/main" id="{17BDEB04-BF0B-485E-B1E0-44E58F01D184}"/>
              </a:ext>
            </a:extLst>
          </p:cNvPr>
          <p:cNvSpPr txBox="1">
            <a:spLocks/>
          </p:cNvSpPr>
          <p:nvPr/>
        </p:nvSpPr>
        <p:spPr>
          <a:xfrm>
            <a:off x="-1076380" y="289005"/>
            <a:ext cx="7558460" cy="543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pPr algn="ctr"/>
            <a:r>
              <a:rPr lang="en-US" altLang="zh-CN" sz="2400" dirty="0">
                <a:solidFill>
                  <a:schemeClr val="tx1"/>
                </a:solidFill>
                <a:latin typeface="Calibri Light" panose="020F0302020204030204" pitchFamily="34" charset="0"/>
                <a:ea typeface="等线" panose="02010600030101010101" pitchFamily="2" charset="-122"/>
              </a:rPr>
              <a:t>SOLE</a:t>
            </a:r>
            <a:r>
              <a:rPr lang="zh-CN" altLang="en-US" sz="2400" dirty="0">
                <a:solidFill>
                  <a:schemeClr val="tx1"/>
                </a:solidFill>
                <a:latin typeface="Calibri Light" panose="020F0302020204030204" pitchFamily="34" charset="0"/>
                <a:ea typeface="等线" panose="02010600030101010101" pitchFamily="2" charset="-122"/>
              </a:rPr>
              <a:t> </a:t>
            </a:r>
            <a:r>
              <a:rPr lang="en-US" altLang="zh-CN" sz="2400" dirty="0">
                <a:solidFill>
                  <a:schemeClr val="tx1"/>
                </a:solidFill>
                <a:latin typeface="Calibri Light" panose="020F0302020204030204" pitchFamily="34" charset="0"/>
                <a:ea typeface="等线" panose="02010600030101010101" pitchFamily="2" charset="-122"/>
              </a:rPr>
              <a:t>PROPRIETORSHIP </a:t>
            </a:r>
            <a:r>
              <a:rPr lang="zh-CN" altLang="en-US" sz="2400" dirty="0">
                <a:solidFill>
                  <a:schemeClr val="tx1"/>
                </a:solidFill>
                <a:latin typeface="Calibri Light" panose="020F0302020204030204" pitchFamily="34" charset="0"/>
                <a:ea typeface="等线" panose="02010600030101010101" pitchFamily="2" charset="-122"/>
              </a:rPr>
              <a:t>独资公司</a:t>
            </a:r>
            <a:endParaRPr lang="en-US" sz="2400" dirty="0">
              <a:solidFill>
                <a:schemeClr val="tx1"/>
              </a:solidFill>
              <a:latin typeface="Calibri Light" panose="020F0302020204030204" pitchFamily="34" charset="0"/>
            </a:endParaRPr>
          </a:p>
        </p:txBody>
      </p:sp>
      <p:pic>
        <p:nvPicPr>
          <p:cNvPr id="4" name="图片 3">
            <a:extLst>
              <a:ext uri="{FF2B5EF4-FFF2-40B4-BE49-F238E27FC236}">
                <a16:creationId xmlns:a16="http://schemas.microsoft.com/office/drawing/2014/main" id="{EE88D2EC-0F21-4436-AEA9-215C7386E101}"/>
              </a:ext>
            </a:extLst>
          </p:cNvPr>
          <p:cNvPicPr>
            <a:picLocks noChangeAspect="1"/>
          </p:cNvPicPr>
          <p:nvPr/>
        </p:nvPicPr>
        <p:blipFill>
          <a:blip r:embed="rId3"/>
          <a:stretch>
            <a:fillRect/>
          </a:stretch>
        </p:blipFill>
        <p:spPr>
          <a:xfrm>
            <a:off x="2477448" y="1262050"/>
            <a:ext cx="3352293" cy="5338837"/>
          </a:xfrm>
          <a:prstGeom prst="rect">
            <a:avLst/>
          </a:prstGeom>
        </p:spPr>
      </p:pic>
      <p:sp>
        <p:nvSpPr>
          <p:cNvPr id="15" name="矩形 14">
            <a:extLst>
              <a:ext uri="{FF2B5EF4-FFF2-40B4-BE49-F238E27FC236}">
                <a16:creationId xmlns:a16="http://schemas.microsoft.com/office/drawing/2014/main" id="{E6F10B23-BF9C-435E-A6E7-FF123CA99474}"/>
              </a:ext>
            </a:extLst>
          </p:cNvPr>
          <p:cNvSpPr/>
          <p:nvPr/>
        </p:nvSpPr>
        <p:spPr>
          <a:xfrm>
            <a:off x="6634921" y="3251489"/>
            <a:ext cx="6096000" cy="646331"/>
          </a:xfrm>
          <a:prstGeom prst="rect">
            <a:avLst/>
          </a:prstGeom>
        </p:spPr>
        <p:txBody>
          <a:bodyPr>
            <a:spAutoFit/>
          </a:bodyPr>
          <a:lstStyle/>
          <a:p>
            <a:r>
              <a:rPr lang="en-US" altLang="zh-CN" dirty="0">
                <a:latin typeface="Calibri Light" panose="020F0302020204030204" pitchFamily="34" charset="0"/>
                <a:ea typeface="等线" panose="02010600030101010101" pitchFamily="2" charset="-122"/>
              </a:rPr>
              <a:t>*Application Documents for SOLE</a:t>
            </a:r>
            <a:r>
              <a:rPr lang="zh-CN" altLang="en-US" dirty="0">
                <a:latin typeface="Calibri Light" panose="020F0302020204030204" pitchFamily="34" charset="0"/>
                <a:ea typeface="等线" panose="02010600030101010101" pitchFamily="2" charset="-122"/>
              </a:rPr>
              <a:t> </a:t>
            </a:r>
            <a:r>
              <a:rPr lang="en-US" altLang="zh-CN" dirty="0">
                <a:latin typeface="Calibri Light" panose="020F0302020204030204" pitchFamily="34" charset="0"/>
                <a:ea typeface="等线" panose="02010600030101010101" pitchFamily="2" charset="-122"/>
              </a:rPr>
              <a:t>PROPRIETORSHIP .</a:t>
            </a:r>
          </a:p>
          <a:p>
            <a:r>
              <a:rPr lang="zh-CN" altLang="en-US" dirty="0">
                <a:latin typeface="Calibri Light" panose="020F0302020204030204" pitchFamily="34" charset="0"/>
                <a:ea typeface="等线" panose="02010600030101010101" pitchFamily="2" charset="-122"/>
              </a:rPr>
              <a:t>独资公司账户所需文件</a:t>
            </a:r>
          </a:p>
        </p:txBody>
      </p:sp>
    </p:spTree>
    <p:extLst>
      <p:ext uri="{BB962C8B-B14F-4D97-AF65-F5344CB8AC3E}">
        <p14:creationId xmlns:p14="http://schemas.microsoft.com/office/powerpoint/2010/main" val="113525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2422" y="433254"/>
            <a:ext cx="4238897" cy="671195"/>
          </a:xfrm>
        </p:spPr>
        <p:txBody>
          <a:bodyPr>
            <a:normAutofit/>
          </a:bodyPr>
          <a:lstStyle/>
          <a:p>
            <a:r>
              <a:rPr kumimoji="1" lang="en-US" altLang="zh-CN" sz="2800" dirty="0"/>
              <a:t>Table</a:t>
            </a:r>
            <a:r>
              <a:rPr kumimoji="1" lang="zh-CN" altLang="en-US" sz="2800" dirty="0"/>
              <a:t> </a:t>
            </a:r>
            <a:r>
              <a:rPr kumimoji="1" lang="en-US" altLang="zh-CN" sz="2800" dirty="0"/>
              <a:t>of</a:t>
            </a:r>
            <a:r>
              <a:rPr kumimoji="1" lang="zh-CN" altLang="en-US" sz="2800" dirty="0"/>
              <a:t> </a:t>
            </a:r>
            <a:r>
              <a:rPr kumimoji="1" lang="en-US" altLang="zh-CN" sz="2800" dirty="0"/>
              <a:t>Contents</a:t>
            </a:r>
            <a:r>
              <a:rPr kumimoji="1" lang="zh-CN" altLang="en-US" sz="2800" dirty="0"/>
              <a:t> 目录</a:t>
            </a:r>
          </a:p>
        </p:txBody>
      </p:sp>
      <p:sp>
        <p:nvSpPr>
          <p:cNvPr id="3" name="内容占位符 2"/>
          <p:cNvSpPr>
            <a:spLocks noGrp="1"/>
          </p:cNvSpPr>
          <p:nvPr>
            <p:ph idx="1"/>
          </p:nvPr>
        </p:nvSpPr>
        <p:spPr>
          <a:xfrm>
            <a:off x="1308295" y="1122757"/>
            <a:ext cx="9748911" cy="5233593"/>
          </a:xfrm>
        </p:spPr>
        <p:txBody>
          <a:bodyPr>
            <a:noAutofit/>
          </a:bodyPr>
          <a:lstStyle/>
          <a:p>
            <a:pPr>
              <a:buFont typeface="Wingdings" charset="2"/>
              <a:buChar char="u"/>
            </a:pPr>
            <a:r>
              <a:rPr kumimoji="1" lang="en-US" altLang="zh-CN" sz="1800" dirty="0">
                <a:hlinkClick r:id="rId3" action="ppaction://hlinksldjump"/>
              </a:rPr>
              <a:t>Account Registration </a:t>
            </a:r>
            <a:r>
              <a:rPr kumimoji="1" lang="zh-CN" altLang="en-US" sz="1800" dirty="0">
                <a:hlinkClick r:id="rId3" action="ppaction://hlinksldjump"/>
              </a:rPr>
              <a:t>注册账户</a:t>
            </a:r>
            <a:r>
              <a:rPr kumimoji="1" lang="en-US" altLang="zh-CN" sz="1800" dirty="0">
                <a:hlinkClick r:id="rId3" action="ppaction://hlinksldjump"/>
              </a:rPr>
              <a:t>-------------------------------------------------------------------------------------P4</a:t>
            </a:r>
            <a:r>
              <a:rPr kumimoji="1" lang="zh-CN" altLang="en-US" sz="1800" dirty="0">
                <a:hlinkClick r:id="rId3" action="ppaction://hlinksldjump"/>
              </a:rPr>
              <a:t>     </a:t>
            </a:r>
            <a:endParaRPr kumimoji="1" lang="en-US" altLang="zh-CN" sz="1800" dirty="0"/>
          </a:p>
          <a:p>
            <a:pPr>
              <a:buFont typeface="Wingdings" charset="2"/>
              <a:buChar char="u"/>
            </a:pPr>
            <a:r>
              <a:rPr kumimoji="1" lang="en-US" altLang="zh-CN" sz="1800" dirty="0">
                <a:hlinkClick r:id="rId4" action="ppaction://hlinksldjump"/>
              </a:rPr>
              <a:t>Step</a:t>
            </a:r>
            <a:r>
              <a:rPr kumimoji="1" lang="zh-CN" altLang="en-US" sz="1800" dirty="0">
                <a:hlinkClick r:id="rId4" action="ppaction://hlinksldjump"/>
              </a:rPr>
              <a:t> </a:t>
            </a:r>
            <a:r>
              <a:rPr kumimoji="1" lang="en-US" altLang="zh-CN" sz="1800" dirty="0">
                <a:hlinkClick r:id="rId4" action="ppaction://hlinksldjump"/>
              </a:rPr>
              <a:t>1</a:t>
            </a:r>
            <a:r>
              <a:rPr kumimoji="1" lang="zh-CN" altLang="en-US" sz="1800" dirty="0">
                <a:hlinkClick r:id="rId4" action="ppaction://hlinksldjump"/>
              </a:rPr>
              <a:t> </a:t>
            </a:r>
            <a:r>
              <a:rPr kumimoji="1" lang="en-US" altLang="zh-CN" sz="1800" dirty="0">
                <a:hlinkClick r:id="rId4" action="ppaction://hlinksldjump"/>
              </a:rPr>
              <a:t>– Choose the Referrer </a:t>
            </a:r>
            <a:r>
              <a:rPr kumimoji="1" lang="zh-CN" altLang="en-US" sz="1800" dirty="0">
                <a:hlinkClick r:id="rId4" action="ppaction://hlinksldjump"/>
              </a:rPr>
              <a:t>选择营业部</a:t>
            </a:r>
            <a:r>
              <a:rPr kumimoji="1" lang="en-US" altLang="zh-CN" sz="1800" dirty="0">
                <a:hlinkClick r:id="rId4" action="ppaction://hlinksldjump"/>
              </a:rPr>
              <a:t>-----------------------------------------------------------------------P6</a:t>
            </a:r>
            <a:endParaRPr kumimoji="1" lang="en-US" altLang="zh-CN" sz="1800" dirty="0"/>
          </a:p>
          <a:p>
            <a:pPr>
              <a:buFont typeface="Wingdings" charset="2"/>
              <a:buChar char="u"/>
            </a:pPr>
            <a:r>
              <a:rPr kumimoji="1" lang="en-US" altLang="zh-CN" sz="1800" dirty="0">
                <a:hlinkClick r:id="rId5" action="ppaction://hlinksldjump"/>
              </a:rPr>
              <a:t>Step 2 – Choose the Account Type </a:t>
            </a:r>
            <a:r>
              <a:rPr kumimoji="1" lang="zh-CN" altLang="en-US" sz="1800" dirty="0">
                <a:hlinkClick r:id="rId5" action="ppaction://hlinksldjump"/>
              </a:rPr>
              <a:t>选择账户类型</a:t>
            </a:r>
            <a:r>
              <a:rPr kumimoji="1" lang="en-US" altLang="zh-CN" sz="1800" dirty="0">
                <a:hlinkClick r:id="rId5" action="ppaction://hlinksldjump"/>
              </a:rPr>
              <a:t>-------------------------------------------------------------P7</a:t>
            </a:r>
            <a:endParaRPr kumimoji="1" lang="en-US" altLang="zh-CN" sz="1800" dirty="0"/>
          </a:p>
          <a:p>
            <a:pPr>
              <a:buFont typeface="Wingdings" charset="2"/>
              <a:buChar char="u"/>
            </a:pPr>
            <a:r>
              <a:rPr kumimoji="1" lang="en-US" altLang="zh-CN" sz="1800" dirty="0">
                <a:hlinkClick r:id="rId6" action="ppaction://hlinksldjump"/>
              </a:rPr>
              <a:t>Step</a:t>
            </a:r>
            <a:r>
              <a:rPr kumimoji="1" lang="zh-CN" altLang="en-US" sz="1800" dirty="0">
                <a:hlinkClick r:id="rId6" action="ppaction://hlinksldjump"/>
              </a:rPr>
              <a:t> </a:t>
            </a:r>
            <a:r>
              <a:rPr kumimoji="1" lang="en-US" altLang="zh-CN" sz="1800" dirty="0">
                <a:hlinkClick r:id="rId6" action="ppaction://hlinksldjump"/>
              </a:rPr>
              <a:t>3</a:t>
            </a:r>
            <a:r>
              <a:rPr kumimoji="1" lang="zh-CN" altLang="en-US" sz="1800" dirty="0">
                <a:hlinkClick r:id="rId6" action="ppaction://hlinksldjump"/>
              </a:rPr>
              <a:t> </a:t>
            </a:r>
            <a:r>
              <a:rPr kumimoji="1" lang="en-US" altLang="zh-CN" sz="1800" dirty="0">
                <a:hlinkClick r:id="rId6" action="ppaction://hlinksldjump"/>
              </a:rPr>
              <a:t>–</a:t>
            </a:r>
            <a:r>
              <a:rPr kumimoji="1" lang="zh-CN" altLang="en-US" sz="1800" dirty="0">
                <a:hlinkClick r:id="rId6" action="ppaction://hlinksldjump"/>
              </a:rPr>
              <a:t> </a:t>
            </a:r>
            <a:r>
              <a:rPr kumimoji="1" lang="en-US" altLang="zh-CN" sz="1800" dirty="0">
                <a:hlinkClick r:id="rId6" action="ppaction://hlinksldjump"/>
              </a:rPr>
              <a:t>Fill in the Information </a:t>
            </a:r>
            <a:r>
              <a:rPr kumimoji="1" lang="zh-CN" altLang="en-US" sz="1800" dirty="0">
                <a:hlinkClick r:id="rId6" action="ppaction://hlinksldjump"/>
              </a:rPr>
              <a:t>填写信息</a:t>
            </a:r>
            <a:r>
              <a:rPr kumimoji="1" lang="en-US" altLang="zh-CN" sz="1800" dirty="0">
                <a:hlinkClick r:id="rId6" action="ppaction://hlinksldjump"/>
              </a:rPr>
              <a:t>------------------------------------------------------------------------P8</a:t>
            </a:r>
            <a:endParaRPr kumimoji="1" lang="en-US" altLang="zh-CN" sz="1800" dirty="0"/>
          </a:p>
          <a:p>
            <a:pPr marL="400050" indent="-400050">
              <a:buFont typeface="+mj-lt"/>
              <a:buAutoNum type="romanUcPeriod"/>
            </a:pPr>
            <a:r>
              <a:rPr kumimoji="1" lang="en-US" altLang="zh-CN" sz="1800" dirty="0">
                <a:hlinkClick r:id="rId7" action="ppaction://hlinksldjump"/>
              </a:rPr>
              <a:t>Individual</a:t>
            </a:r>
            <a:r>
              <a:rPr kumimoji="1" lang="zh-CN" altLang="en-US" sz="1800" dirty="0">
                <a:hlinkClick r:id="rId7" action="ppaction://hlinksldjump"/>
              </a:rPr>
              <a:t> 个人</a:t>
            </a:r>
            <a:r>
              <a:rPr kumimoji="1" lang="en-US" altLang="zh-CN" sz="1800" dirty="0">
                <a:hlinkClick r:id="rId7" action="ppaction://hlinksldjump"/>
              </a:rPr>
              <a:t>-------------------------------------------------------------------------------------------------------P9</a:t>
            </a:r>
            <a:endParaRPr kumimoji="1" lang="en-US" altLang="zh-CN" sz="1800" dirty="0"/>
          </a:p>
          <a:p>
            <a:pPr marL="400050" indent="-400050">
              <a:buFont typeface="+mj-lt"/>
              <a:buAutoNum type="romanUcPeriod"/>
            </a:pPr>
            <a:r>
              <a:rPr kumimoji="1" lang="en-US" altLang="zh-CN" sz="1800" dirty="0">
                <a:hlinkClick r:id="rId8" action="ppaction://hlinksldjump"/>
              </a:rPr>
              <a:t>Joint</a:t>
            </a:r>
            <a:r>
              <a:rPr kumimoji="1" lang="zh-CN" altLang="en-US" sz="1800" dirty="0">
                <a:hlinkClick r:id="rId8" action="ppaction://hlinksldjump"/>
              </a:rPr>
              <a:t> 联名</a:t>
            </a:r>
            <a:r>
              <a:rPr kumimoji="1" lang="en-US" altLang="zh-CN" sz="1800" dirty="0">
                <a:hlinkClick r:id="rId8" action="ppaction://hlinksldjump"/>
              </a:rPr>
              <a:t>-------------------------------------------------------------------------------------------------------------P19</a:t>
            </a:r>
            <a:endParaRPr kumimoji="1" lang="en-US" altLang="zh-CN" sz="1800" dirty="0"/>
          </a:p>
          <a:p>
            <a:pPr marL="400050" indent="-400050">
              <a:buFont typeface="+mj-lt"/>
              <a:buAutoNum type="romanUcPeriod"/>
            </a:pPr>
            <a:r>
              <a:rPr kumimoji="1" lang="en-US" altLang="zh-CN" sz="1800" dirty="0">
                <a:hlinkClick r:id="rId9" action="ppaction://hlinksldjump"/>
              </a:rPr>
              <a:t>Sole Proprietorship </a:t>
            </a:r>
            <a:r>
              <a:rPr kumimoji="1" lang="zh-CN" altLang="en-US" sz="1800" dirty="0">
                <a:hlinkClick r:id="rId9" action="ppaction://hlinksldjump"/>
              </a:rPr>
              <a:t>独资公司</a:t>
            </a:r>
            <a:r>
              <a:rPr kumimoji="1" lang="en-US" altLang="zh-CN" sz="1800" dirty="0">
                <a:hlinkClick r:id="rId9" action="ppaction://hlinksldjump"/>
              </a:rPr>
              <a:t>-----------------------------------------------------------------------------------P24</a:t>
            </a:r>
            <a:endParaRPr kumimoji="1" lang="en-US" altLang="zh-CN" sz="1800" dirty="0"/>
          </a:p>
          <a:p>
            <a:pPr marL="400050" indent="-400050">
              <a:buFont typeface="+mj-lt"/>
              <a:buAutoNum type="romanUcPeriod"/>
            </a:pPr>
            <a:r>
              <a:rPr kumimoji="1" lang="en-US" altLang="zh-CN" sz="1800" dirty="0">
                <a:hlinkClick r:id="rId10" action="ppaction://hlinksldjump"/>
              </a:rPr>
              <a:t>Corporate</a:t>
            </a:r>
            <a:r>
              <a:rPr kumimoji="1" lang="zh-CN" altLang="en-US" sz="1800" dirty="0">
                <a:hlinkClick r:id="rId10" action="ppaction://hlinksldjump"/>
              </a:rPr>
              <a:t> 公司</a:t>
            </a:r>
            <a:r>
              <a:rPr kumimoji="1" lang="en-US" altLang="zh-CN" sz="1800" dirty="0">
                <a:hlinkClick r:id="rId10" action="ppaction://hlinksldjump"/>
              </a:rPr>
              <a:t>------------------------------------------------------------------------------------------------------P26</a:t>
            </a:r>
            <a:endParaRPr kumimoji="1" lang="en-US" altLang="zh-CN" sz="1800" dirty="0"/>
          </a:p>
          <a:p>
            <a:pPr marL="400050" indent="-400050">
              <a:buFont typeface="+mj-lt"/>
              <a:buAutoNum type="romanUcPeriod"/>
            </a:pPr>
            <a:r>
              <a:rPr kumimoji="1" lang="en-US" altLang="zh-CN" sz="1800" dirty="0">
                <a:hlinkClick r:id="rId11" action="ppaction://hlinksldjump"/>
              </a:rPr>
              <a:t>Partnership</a:t>
            </a:r>
            <a:r>
              <a:rPr kumimoji="1" lang="zh-CN" altLang="en-US" sz="1800" dirty="0">
                <a:hlinkClick r:id="rId11" action="ppaction://hlinksldjump"/>
              </a:rPr>
              <a:t> 合伙制</a:t>
            </a:r>
            <a:r>
              <a:rPr kumimoji="1" lang="en-US" altLang="zh-CN" sz="1800" dirty="0">
                <a:hlinkClick r:id="rId11" action="ppaction://hlinksldjump"/>
              </a:rPr>
              <a:t>-------------------------------------------------------------------------------------------------P36</a:t>
            </a:r>
            <a:endParaRPr kumimoji="1" lang="en-US" altLang="zh-CN" sz="1800" dirty="0"/>
          </a:p>
          <a:p>
            <a:pPr marL="400050" indent="-400050">
              <a:buFont typeface="+mj-lt"/>
              <a:buAutoNum type="romanUcPeriod"/>
            </a:pPr>
            <a:r>
              <a:rPr kumimoji="1" lang="en-US" altLang="zh-CN" sz="1800" dirty="0">
                <a:hlinkClick r:id="rId12" action="ppaction://hlinksldjump"/>
              </a:rPr>
              <a:t>Limited Liability Company</a:t>
            </a:r>
            <a:r>
              <a:rPr kumimoji="1" lang="zh-CN" altLang="en-US" sz="1800" dirty="0">
                <a:hlinkClick r:id="rId12" action="ppaction://hlinksldjump"/>
              </a:rPr>
              <a:t> 有限责任公司</a:t>
            </a:r>
            <a:r>
              <a:rPr kumimoji="1" lang="en-US" altLang="zh-CN" sz="1800" dirty="0">
                <a:hlinkClick r:id="rId12" action="ppaction://hlinksldjump"/>
              </a:rPr>
              <a:t>--------------------------------------------------------------------P39</a:t>
            </a:r>
            <a:endParaRPr kumimoji="1" lang="en-US" altLang="zh-CN" sz="1800" dirty="0"/>
          </a:p>
          <a:p>
            <a:pPr>
              <a:buFont typeface="Wingdings" charset="2"/>
              <a:buChar char="u"/>
            </a:pPr>
            <a:r>
              <a:rPr kumimoji="1" lang="en-US" altLang="zh-CN" sz="1800" dirty="0">
                <a:hlinkClick r:id="rId13" action="ppaction://hlinksldjump"/>
              </a:rPr>
              <a:t>Step 4 – </a:t>
            </a:r>
            <a:r>
              <a:rPr lang="en-US" altLang="zh-CN" sz="1800" dirty="0">
                <a:hlinkClick r:id="rId13" action="ppaction://hlinksldjump"/>
              </a:rPr>
              <a:t>Upload the Credentials and Document</a:t>
            </a:r>
            <a:r>
              <a:rPr lang="zh-CN" altLang="en-US" sz="1800" dirty="0">
                <a:hlinkClick r:id="rId13" action="ppaction://hlinksldjump"/>
              </a:rPr>
              <a:t> 上传证件资料</a:t>
            </a:r>
            <a:r>
              <a:rPr kumimoji="1" lang="en-US" altLang="zh-CN" sz="1800" dirty="0">
                <a:hlinkClick r:id="rId13" action="ppaction://hlinksldjump"/>
              </a:rPr>
              <a:t>-------------------------------------------</a:t>
            </a:r>
            <a:r>
              <a:rPr lang="en-US" altLang="zh-CN" sz="1800" dirty="0">
                <a:hlinkClick r:id="rId13" action="ppaction://hlinksldjump"/>
              </a:rPr>
              <a:t>P41</a:t>
            </a:r>
            <a:endParaRPr kumimoji="1" lang="en-US" altLang="zh-CN" sz="1800" dirty="0"/>
          </a:p>
          <a:p>
            <a:pPr>
              <a:buFont typeface="Wingdings" charset="2"/>
              <a:buChar char="u"/>
            </a:pPr>
            <a:r>
              <a:rPr kumimoji="1" lang="en-US" altLang="zh-CN" sz="1800" dirty="0">
                <a:hlinkClick r:id="rId14" action="ppaction://hlinksldjump"/>
              </a:rPr>
              <a:t>Step 5 – Sign Agreement </a:t>
            </a:r>
            <a:r>
              <a:rPr kumimoji="1" lang="zh-CN" altLang="en-US" sz="1800" dirty="0">
                <a:hlinkClick r:id="rId14" action="ppaction://hlinksldjump"/>
              </a:rPr>
              <a:t>签署协议</a:t>
            </a:r>
            <a:r>
              <a:rPr kumimoji="1" lang="en-US" altLang="zh-CN" sz="1800" dirty="0">
                <a:hlinkClick r:id="rId14" action="ppaction://hlinksldjump"/>
              </a:rPr>
              <a:t>-------------------------------------------------------------------------------P42</a:t>
            </a:r>
            <a:endParaRPr lang="en-US" altLang="zh-CN" sz="1800" dirty="0"/>
          </a:p>
          <a:p>
            <a:pPr>
              <a:buFont typeface="Wingdings" charset="2"/>
              <a:buChar char="u"/>
            </a:pPr>
            <a:r>
              <a:rPr kumimoji="1" lang="en-US" altLang="zh-CN" sz="1800" dirty="0">
                <a:hlinkClick r:id="rId15" action="ppaction://hlinksldjump"/>
              </a:rPr>
              <a:t>Step 6 – Preview Application</a:t>
            </a:r>
            <a:r>
              <a:rPr kumimoji="1" lang="zh-CN" altLang="en-US" sz="1800" dirty="0">
                <a:hlinkClick r:id="rId15" action="ppaction://hlinksldjump"/>
              </a:rPr>
              <a:t> 申请预览</a:t>
            </a:r>
            <a:r>
              <a:rPr kumimoji="1" lang="en-US" altLang="zh-CN" sz="1800" dirty="0">
                <a:hlinkClick r:id="rId15" action="ppaction://hlinksldjump"/>
              </a:rPr>
              <a:t>--------------------------------------------------------------------------P43</a:t>
            </a:r>
          </a:p>
          <a:p>
            <a:pPr>
              <a:buFont typeface="Wingdings" charset="2"/>
              <a:buChar char="u"/>
            </a:pPr>
            <a:r>
              <a:rPr kumimoji="1" lang="en-US" altLang="zh-CN" sz="1800" dirty="0">
                <a:hlinkClick r:id="rId15" action="ppaction://hlinksldjump"/>
              </a:rPr>
              <a:t>Step</a:t>
            </a:r>
            <a:r>
              <a:rPr kumimoji="1" lang="zh-CN" altLang="en-US" sz="1800" dirty="0">
                <a:hlinkClick r:id="rId15" action="ppaction://hlinksldjump"/>
              </a:rPr>
              <a:t> </a:t>
            </a:r>
            <a:r>
              <a:rPr kumimoji="1" lang="en-US" altLang="zh-CN" sz="1800" dirty="0">
                <a:hlinkClick r:id="rId15" action="ppaction://hlinksldjump"/>
              </a:rPr>
              <a:t>7 – Complete</a:t>
            </a:r>
            <a:r>
              <a:rPr kumimoji="1" lang="zh-CN" altLang="en-US" sz="1800" dirty="0">
                <a:hlinkClick r:id="rId15" action="ppaction://hlinksldjump"/>
              </a:rPr>
              <a:t> </a:t>
            </a:r>
            <a:r>
              <a:rPr kumimoji="1" lang="en-US" altLang="zh-CN" sz="1800" dirty="0">
                <a:hlinkClick r:id="rId15" action="ppaction://hlinksldjump"/>
              </a:rPr>
              <a:t>Application</a:t>
            </a:r>
            <a:r>
              <a:rPr kumimoji="1" lang="zh-CN" altLang="en-US" sz="1800" dirty="0">
                <a:hlinkClick r:id="rId15" action="ppaction://hlinksldjump"/>
              </a:rPr>
              <a:t> 申请成功</a:t>
            </a:r>
            <a:r>
              <a:rPr kumimoji="1" lang="en-US" altLang="zh-CN" sz="1800" dirty="0">
                <a:hlinkClick r:id="rId15" action="ppaction://hlinksldjump"/>
              </a:rPr>
              <a:t>------------------------------------------------------------------------P43</a:t>
            </a:r>
            <a:endParaRPr kumimoji="1" lang="en-US" altLang="zh-CN" sz="1800" dirty="0"/>
          </a:p>
        </p:txBody>
      </p:sp>
      <p:sp>
        <p:nvSpPr>
          <p:cNvPr id="4" name="幻灯片编号占位符 3"/>
          <p:cNvSpPr>
            <a:spLocks noGrp="1"/>
          </p:cNvSpPr>
          <p:nvPr>
            <p:ph type="sldNum" sz="quarter" idx="12"/>
          </p:nvPr>
        </p:nvSpPr>
        <p:spPr/>
        <p:txBody>
          <a:bodyPr/>
          <a:lstStyle/>
          <a:p>
            <a:fld id="{31AD99A8-8419-F946-BAF2-3976FBC501FF}" type="slidenum">
              <a:rPr lang="en-US" smtClean="0"/>
              <a:t>3</a:t>
            </a:fld>
            <a:endParaRPr lang="en-US"/>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6" name="Slide Number Placeholder 6"/>
          <p:cNvSpPr txBox="1">
            <a:spLocks/>
          </p:cNvSpPr>
          <p:nvPr/>
        </p:nvSpPr>
        <p:spPr>
          <a:xfrm>
            <a:off x="4849249" y="646005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 2018 </a:t>
            </a:r>
            <a:r>
              <a:rPr lang="en-US" dirty="0" err="1"/>
              <a:t>Huatai</a:t>
            </a:r>
            <a:r>
              <a:rPr lang="en-US" dirty="0"/>
              <a:t> Financial USA, INC.</a:t>
            </a:r>
          </a:p>
        </p:txBody>
      </p:sp>
    </p:spTree>
    <p:extLst>
      <p:ext uri="{BB962C8B-B14F-4D97-AF65-F5344CB8AC3E}">
        <p14:creationId xmlns:p14="http://schemas.microsoft.com/office/powerpoint/2010/main" val="844464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30</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13" name="Title 2">
            <a:extLst>
              <a:ext uri="{FF2B5EF4-FFF2-40B4-BE49-F238E27FC236}">
                <a16:creationId xmlns:a16="http://schemas.microsoft.com/office/drawing/2014/main" id="{17BDEB04-BF0B-485E-B1E0-44E58F01D184}"/>
              </a:ext>
            </a:extLst>
          </p:cNvPr>
          <p:cNvSpPr txBox="1">
            <a:spLocks/>
          </p:cNvSpPr>
          <p:nvPr/>
        </p:nvSpPr>
        <p:spPr>
          <a:xfrm>
            <a:off x="-1076380" y="124476"/>
            <a:ext cx="7558460" cy="67246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pPr algn="ctr"/>
            <a:r>
              <a:rPr lang="en-US" altLang="zh-CN" sz="2400" dirty="0">
                <a:solidFill>
                  <a:schemeClr val="tx1"/>
                </a:solidFill>
                <a:latin typeface="Calibri Light" panose="020F0302020204030204" pitchFamily="34" charset="0"/>
                <a:ea typeface="等线" panose="02010600030101010101" pitchFamily="2" charset="-122"/>
              </a:rPr>
              <a:t>SOLE</a:t>
            </a:r>
            <a:r>
              <a:rPr lang="zh-CN" altLang="en-US" sz="2400" dirty="0">
                <a:solidFill>
                  <a:schemeClr val="tx1"/>
                </a:solidFill>
                <a:latin typeface="Calibri Light" panose="020F0302020204030204" pitchFamily="34" charset="0"/>
                <a:ea typeface="等线" panose="02010600030101010101" pitchFamily="2" charset="-122"/>
              </a:rPr>
              <a:t> </a:t>
            </a:r>
            <a:r>
              <a:rPr lang="en-US" altLang="zh-CN" sz="2400" dirty="0">
                <a:solidFill>
                  <a:schemeClr val="tx1"/>
                </a:solidFill>
                <a:latin typeface="Calibri Light" panose="020F0302020204030204" pitchFamily="34" charset="0"/>
                <a:ea typeface="等线" panose="02010600030101010101" pitchFamily="2" charset="-122"/>
              </a:rPr>
              <a:t>PROPRIETORSHIP </a:t>
            </a:r>
            <a:r>
              <a:rPr lang="zh-CN" altLang="en-US" sz="2400" dirty="0">
                <a:solidFill>
                  <a:schemeClr val="tx1"/>
                </a:solidFill>
                <a:latin typeface="Calibri Light" panose="020F0302020204030204" pitchFamily="34" charset="0"/>
                <a:ea typeface="等线" panose="02010600030101010101" pitchFamily="2" charset="-122"/>
              </a:rPr>
              <a:t>独资公司</a:t>
            </a:r>
            <a:endParaRPr lang="en-US" sz="2400" dirty="0">
              <a:solidFill>
                <a:schemeClr val="tx1"/>
              </a:solidFill>
              <a:latin typeface="Calibri Light" panose="020F0302020204030204" pitchFamily="34" charset="0"/>
            </a:endParaRPr>
          </a:p>
        </p:txBody>
      </p:sp>
      <p:pic>
        <p:nvPicPr>
          <p:cNvPr id="3" name="图片 2">
            <a:extLst>
              <a:ext uri="{FF2B5EF4-FFF2-40B4-BE49-F238E27FC236}">
                <a16:creationId xmlns:a16="http://schemas.microsoft.com/office/drawing/2014/main" id="{B67BE688-89C4-49C3-94F7-2F2E8E2C3E87}"/>
              </a:ext>
            </a:extLst>
          </p:cNvPr>
          <p:cNvPicPr>
            <a:picLocks noChangeAspect="1"/>
          </p:cNvPicPr>
          <p:nvPr/>
        </p:nvPicPr>
        <p:blipFill>
          <a:blip r:embed="rId3"/>
          <a:stretch>
            <a:fillRect/>
          </a:stretch>
        </p:blipFill>
        <p:spPr>
          <a:xfrm>
            <a:off x="6821256" y="2138114"/>
            <a:ext cx="3883489" cy="2511770"/>
          </a:xfrm>
          <a:prstGeom prst="rect">
            <a:avLst/>
          </a:prstGeom>
        </p:spPr>
      </p:pic>
      <p:pic>
        <p:nvPicPr>
          <p:cNvPr id="7" name="图片 6">
            <a:extLst>
              <a:ext uri="{FF2B5EF4-FFF2-40B4-BE49-F238E27FC236}">
                <a16:creationId xmlns:a16="http://schemas.microsoft.com/office/drawing/2014/main" id="{FB4F9E9F-DD55-4E2F-9157-F384489887AD}"/>
              </a:ext>
            </a:extLst>
          </p:cNvPr>
          <p:cNvPicPr>
            <a:picLocks noChangeAspect="1"/>
          </p:cNvPicPr>
          <p:nvPr/>
        </p:nvPicPr>
        <p:blipFill>
          <a:blip r:embed="rId4"/>
          <a:stretch>
            <a:fillRect/>
          </a:stretch>
        </p:blipFill>
        <p:spPr>
          <a:xfrm>
            <a:off x="2170748" y="1103507"/>
            <a:ext cx="3040762" cy="5323447"/>
          </a:xfrm>
          <a:prstGeom prst="rect">
            <a:avLst/>
          </a:prstGeom>
        </p:spPr>
      </p:pic>
      <p:cxnSp>
        <p:nvCxnSpPr>
          <p:cNvPr id="9" name="直接箭头连接符 8">
            <a:extLst>
              <a:ext uri="{FF2B5EF4-FFF2-40B4-BE49-F238E27FC236}">
                <a16:creationId xmlns:a16="http://schemas.microsoft.com/office/drawing/2014/main" id="{C4636216-B7EE-4541-AF61-951359A76C9F}"/>
              </a:ext>
            </a:extLst>
          </p:cNvPr>
          <p:cNvCxnSpPr/>
          <p:nvPr/>
        </p:nvCxnSpPr>
        <p:spPr>
          <a:xfrm flipV="1">
            <a:off x="4267200" y="3121152"/>
            <a:ext cx="2554056" cy="2999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F84D6D9B-2961-427C-B40D-33F1D25E5483}"/>
              </a:ext>
            </a:extLst>
          </p:cNvPr>
          <p:cNvSpPr/>
          <p:nvPr/>
        </p:nvSpPr>
        <p:spPr>
          <a:xfrm>
            <a:off x="2170748" y="5730240"/>
            <a:ext cx="1706308" cy="6967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65320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31</a:t>
            </a:fld>
            <a:endParaRPr lang="en-US"/>
          </a:p>
        </p:txBody>
      </p:sp>
      <p:sp>
        <p:nvSpPr>
          <p:cNvPr id="6" name="Slide Number Placeholder 6"/>
          <p:cNvSpPr txBox="1">
            <a:spLocks/>
          </p:cNvSpPr>
          <p:nvPr/>
        </p:nvSpPr>
        <p:spPr>
          <a:xfrm>
            <a:off x="4762502" y="6471678"/>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7" name="文本框 6"/>
          <p:cNvSpPr txBox="1"/>
          <p:nvPr/>
        </p:nvSpPr>
        <p:spPr>
          <a:xfrm>
            <a:off x="2146260" y="2710268"/>
            <a:ext cx="7750628" cy="1631216"/>
          </a:xfrm>
          <a:prstGeom prst="rect">
            <a:avLst/>
          </a:prstGeom>
          <a:noFill/>
        </p:spPr>
        <p:txBody>
          <a:bodyPr wrap="square" rtlCol="0">
            <a:spAutoFit/>
          </a:bodyPr>
          <a:lstStyle/>
          <a:p>
            <a:pPr algn="ctr"/>
            <a:r>
              <a:rPr lang="en-US" altLang="zh-CN" sz="5000" dirty="0">
                <a:latin typeface="Calibri Light" panose="020F0302020204030204" pitchFamily="34" charset="0"/>
                <a:ea typeface="等线" panose="02010600030101010101" pitchFamily="2" charset="-122"/>
              </a:rPr>
              <a:t>CORPORATE</a:t>
            </a:r>
            <a:br>
              <a:rPr lang="en-US" altLang="zh-CN" sz="5000" dirty="0">
                <a:latin typeface="Calibri Light" panose="020F0302020204030204" pitchFamily="34" charset="0"/>
                <a:ea typeface="等线" panose="02010600030101010101" pitchFamily="2" charset="-122"/>
              </a:rPr>
            </a:br>
            <a:r>
              <a:rPr lang="zh-CN" altLang="en-US" sz="5000" dirty="0">
                <a:latin typeface="Calibri Light" panose="020F0302020204030204" pitchFamily="34" charset="0"/>
                <a:ea typeface="等线" panose="02010600030101010101" pitchFamily="2" charset="-122"/>
              </a:rPr>
              <a:t>公司</a:t>
            </a:r>
            <a:endParaRPr kumimoji="1" lang="zh-CN" altLang="en-US" sz="5000"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146643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32</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8" name="Title 2">
            <a:extLst>
              <a:ext uri="{FF2B5EF4-FFF2-40B4-BE49-F238E27FC236}">
                <a16:creationId xmlns:a16="http://schemas.microsoft.com/office/drawing/2014/main" id="{9270ECA5-5FFC-4D05-A608-591C98824104}"/>
              </a:ext>
            </a:extLst>
          </p:cNvPr>
          <p:cNvSpPr txBox="1">
            <a:spLocks/>
          </p:cNvSpPr>
          <p:nvPr/>
        </p:nvSpPr>
        <p:spPr>
          <a:xfrm>
            <a:off x="311062" y="264105"/>
            <a:ext cx="7050614" cy="543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altLang="zh-CN" sz="2800" dirty="0">
                <a:solidFill>
                  <a:schemeClr val="tx1"/>
                </a:solidFill>
                <a:latin typeface="Calibri Light" panose="020F0302020204030204" pitchFamily="34" charset="0"/>
                <a:ea typeface="等线" panose="02010600030101010101" pitchFamily="2" charset="-122"/>
              </a:rPr>
              <a:t>Application</a:t>
            </a:r>
            <a:r>
              <a:rPr lang="zh-CN" altLang="en-US" sz="2800" dirty="0">
                <a:solidFill>
                  <a:schemeClr val="tx1"/>
                </a:solidFill>
                <a:latin typeface="Calibri Light" panose="020F0302020204030204" pitchFamily="34" charset="0"/>
                <a:ea typeface="等线" panose="02010600030101010101" pitchFamily="2" charset="-122"/>
              </a:rPr>
              <a:t> </a:t>
            </a:r>
            <a:r>
              <a:rPr lang="en-US" altLang="zh-CN" sz="2800" dirty="0">
                <a:solidFill>
                  <a:schemeClr val="tx1"/>
                </a:solidFill>
                <a:latin typeface="Calibri Light" panose="020F0302020204030204" pitchFamily="34" charset="0"/>
                <a:ea typeface="等线" panose="02010600030101010101" pitchFamily="2" charset="-122"/>
              </a:rPr>
              <a:t>documents </a:t>
            </a:r>
            <a:r>
              <a:rPr lang="zh-CN" altLang="en-US" sz="2800" dirty="0">
                <a:solidFill>
                  <a:schemeClr val="tx1"/>
                </a:solidFill>
                <a:latin typeface="Calibri Light" panose="020F0302020204030204" pitchFamily="34" charset="0"/>
                <a:ea typeface="等线" panose="02010600030101010101" pitchFamily="2" charset="-122"/>
              </a:rPr>
              <a:t>申请所需文件</a:t>
            </a:r>
            <a:endParaRPr lang="en-US" sz="2800" dirty="0">
              <a:solidFill>
                <a:schemeClr val="tx1"/>
              </a:solidFill>
              <a:latin typeface="Calibri Light" panose="020F0302020204030204" pitchFamily="34" charset="0"/>
            </a:endParaRPr>
          </a:p>
        </p:txBody>
      </p:sp>
      <p:pic>
        <p:nvPicPr>
          <p:cNvPr id="4" name="图片 3">
            <a:extLst>
              <a:ext uri="{FF2B5EF4-FFF2-40B4-BE49-F238E27FC236}">
                <a16:creationId xmlns:a16="http://schemas.microsoft.com/office/drawing/2014/main" id="{F4A1D69F-5E33-49FE-A113-7904BF0C6C3A}"/>
              </a:ext>
            </a:extLst>
          </p:cNvPr>
          <p:cNvPicPr>
            <a:picLocks noChangeAspect="1"/>
          </p:cNvPicPr>
          <p:nvPr/>
        </p:nvPicPr>
        <p:blipFill>
          <a:blip r:embed="rId3"/>
          <a:stretch>
            <a:fillRect/>
          </a:stretch>
        </p:blipFill>
        <p:spPr>
          <a:xfrm>
            <a:off x="838200" y="914203"/>
            <a:ext cx="3270903" cy="5842000"/>
          </a:xfrm>
          <a:prstGeom prst="rect">
            <a:avLst/>
          </a:prstGeom>
        </p:spPr>
      </p:pic>
      <p:pic>
        <p:nvPicPr>
          <p:cNvPr id="3" name="图片 2">
            <a:extLst>
              <a:ext uri="{FF2B5EF4-FFF2-40B4-BE49-F238E27FC236}">
                <a16:creationId xmlns:a16="http://schemas.microsoft.com/office/drawing/2014/main" id="{BAF122B2-6854-4977-B496-24C650054C62}"/>
              </a:ext>
            </a:extLst>
          </p:cNvPr>
          <p:cNvPicPr>
            <a:picLocks noChangeAspect="1"/>
          </p:cNvPicPr>
          <p:nvPr/>
        </p:nvPicPr>
        <p:blipFill rotWithShape="1">
          <a:blip r:embed="rId4"/>
          <a:srcRect t="3851"/>
          <a:stretch/>
        </p:blipFill>
        <p:spPr>
          <a:xfrm>
            <a:off x="4516793" y="914203"/>
            <a:ext cx="3007393" cy="5943797"/>
          </a:xfrm>
          <a:prstGeom prst="rect">
            <a:avLst/>
          </a:prstGeom>
        </p:spPr>
      </p:pic>
      <p:sp>
        <p:nvSpPr>
          <p:cNvPr id="9" name="文字方塊 8">
            <a:extLst>
              <a:ext uri="{FF2B5EF4-FFF2-40B4-BE49-F238E27FC236}">
                <a16:creationId xmlns:a16="http://schemas.microsoft.com/office/drawing/2014/main" id="{98923574-CDA0-4A5B-A351-3E64F4753ACB}"/>
              </a:ext>
            </a:extLst>
          </p:cNvPr>
          <p:cNvSpPr txBox="1"/>
          <p:nvPr/>
        </p:nvSpPr>
        <p:spPr>
          <a:xfrm>
            <a:off x="7931876" y="1507894"/>
            <a:ext cx="3725697" cy="4278094"/>
          </a:xfrm>
          <a:prstGeom prst="rect">
            <a:avLst/>
          </a:prstGeom>
          <a:noFill/>
        </p:spPr>
        <p:txBody>
          <a:bodyPr wrap="square" rtlCol="0">
            <a:spAutoFit/>
          </a:bodyPr>
          <a:lstStyle/>
          <a:p>
            <a:r>
              <a:rPr lang="en-US" altLang="zh-CN" sz="1600" dirty="0">
                <a:latin typeface="Calibri Light" panose="020F0302020204030204" pitchFamily="34" charset="0"/>
                <a:ea typeface="等线" panose="02010600030101010101" pitchFamily="2" charset="-122"/>
              </a:rPr>
              <a:t>There are seven parts in this step.</a:t>
            </a:r>
            <a:r>
              <a:rPr lang="zh-CN" altLang="en-US" sz="1600" dirty="0">
                <a:latin typeface="Calibri Light" panose="020F0302020204030204" pitchFamily="34" charset="0"/>
                <a:ea typeface="等线" panose="02010600030101010101" pitchFamily="2" charset="-122"/>
              </a:rPr>
              <a:t> </a:t>
            </a:r>
            <a:r>
              <a:rPr lang="en-US" altLang="zh-CN" sz="1600" dirty="0" err="1">
                <a:latin typeface="Calibri Light" panose="020F0302020204030204" pitchFamily="34" charset="0"/>
                <a:ea typeface="等线" panose="02010600030101010101" pitchFamily="2" charset="-122"/>
              </a:rPr>
              <a:t>Huatai</a:t>
            </a:r>
            <a:r>
              <a:rPr lang="zh-CN" altLang="en-US" sz="1600" dirty="0">
                <a:latin typeface="Calibri Light" panose="020F0302020204030204" pitchFamily="34" charset="0"/>
                <a:ea typeface="等线" panose="02010600030101010101" pitchFamily="2" charset="-122"/>
              </a:rPr>
              <a:t> </a:t>
            </a:r>
            <a:r>
              <a:rPr lang="en-US" altLang="zh-CN" sz="1600" dirty="0">
                <a:latin typeface="Calibri Light" panose="020F0302020204030204" pitchFamily="34" charset="0"/>
                <a:ea typeface="等线" panose="02010600030101010101" pitchFamily="2" charset="-122"/>
              </a:rPr>
              <a:t>USA encourage you to use English or PINYIN to fill out the information.  </a:t>
            </a:r>
          </a:p>
          <a:p>
            <a:r>
              <a:rPr lang="zh-CN" altLang="en-US" sz="1600" dirty="0">
                <a:latin typeface="Calibri Light" panose="020F0302020204030204" pitchFamily="34" charset="0"/>
                <a:ea typeface="等线" panose="02010600030101010101" pitchFamily="2" charset="-122"/>
              </a:rPr>
              <a:t>在机构开户这步骤中，一共有</a:t>
            </a:r>
            <a:r>
              <a:rPr lang="en-US" altLang="zh-CN" sz="1600" dirty="0">
                <a:latin typeface="Calibri Light" panose="020F0302020204030204" pitchFamily="34" charset="0"/>
                <a:ea typeface="等线" panose="02010600030101010101" pitchFamily="2" charset="-122"/>
              </a:rPr>
              <a:t>7</a:t>
            </a:r>
            <a:r>
              <a:rPr lang="zh-CN" altLang="en-US" sz="1600" dirty="0">
                <a:latin typeface="Calibri Light" panose="020F0302020204030204" pitchFamily="34" charset="0"/>
                <a:ea typeface="等线" panose="02010600030101010101" pitchFamily="2" charset="-122"/>
              </a:rPr>
              <a:t>个部分需要填写。华泰美国鼓励您在填写信息时使用</a:t>
            </a:r>
            <a:r>
              <a:rPr lang="zh-CN" altLang="en-US" sz="1600" u="sng" dirty="0">
                <a:latin typeface="Calibri Light" panose="020F0302020204030204" pitchFamily="34" charset="0"/>
                <a:ea typeface="等线" panose="02010600030101010101" pitchFamily="2" charset="-122"/>
              </a:rPr>
              <a:t>英文或拼音</a:t>
            </a:r>
            <a:r>
              <a:rPr lang="zh-CN" altLang="en-US" sz="1600" dirty="0">
                <a:latin typeface="Calibri Light" panose="020F0302020204030204" pitchFamily="34" charset="0"/>
                <a:ea typeface="等线" panose="02010600030101010101" pitchFamily="2" charset="-122"/>
              </a:rPr>
              <a:t>。</a:t>
            </a:r>
            <a:endParaRPr lang="en-US" altLang="zh-CN" sz="1600" dirty="0">
              <a:latin typeface="Calibri Light" panose="020F0302020204030204" pitchFamily="34" charset="0"/>
              <a:ea typeface="等线" panose="02010600030101010101" pitchFamily="2" charset="-122"/>
            </a:endParaRPr>
          </a:p>
          <a:p>
            <a:endParaRPr lang="en-US" altLang="zh-CN" sz="1600" dirty="0">
              <a:latin typeface="Calibri Light" panose="020F0302020204030204" pitchFamily="34" charset="0"/>
              <a:ea typeface="等线" panose="02010600030101010101" pitchFamily="2" charset="-122"/>
            </a:endParaRPr>
          </a:p>
          <a:p>
            <a:r>
              <a:rPr lang="en-US" altLang="zh-CN" sz="1600" dirty="0">
                <a:latin typeface="Calibri Light" panose="020F0302020204030204" pitchFamily="34" charset="0"/>
                <a:ea typeface="等线" panose="02010600030101010101" pitchFamily="2" charset="-122"/>
              </a:rPr>
              <a:t>You may be asked to sign the additional statements according to the provided information, if so, you need to download the statements and sign the EN version statements.</a:t>
            </a:r>
          </a:p>
          <a:p>
            <a:r>
              <a:rPr lang="zh-CN" altLang="en-US" sz="1600" dirty="0">
                <a:latin typeface="Calibri Light" panose="020F0302020204030204" pitchFamily="34" charset="0"/>
                <a:ea typeface="等线" panose="02010600030101010101" pitchFamily="2" charset="-122"/>
              </a:rPr>
              <a:t>在填写的过程中，可能会需要您填写附加的声明，请根据要求下载并签署上传。</a:t>
            </a:r>
            <a:r>
              <a:rPr lang="zh-CN" altLang="en-US" sz="1600" u="sng" dirty="0">
                <a:solidFill>
                  <a:srgbClr val="C00000"/>
                </a:solidFill>
                <a:latin typeface="Calibri Light" panose="020F0302020204030204" pitchFamily="34" charset="0"/>
                <a:ea typeface="等线" panose="02010600030101010101" pitchFamily="2" charset="-122"/>
              </a:rPr>
              <a:t>任何附加声明请签署并上传英文版本，中文版本只作为填写时的参考。</a:t>
            </a:r>
            <a:endParaRPr lang="en-US" altLang="zh-CN" sz="1600" u="sng" dirty="0">
              <a:solidFill>
                <a:srgbClr val="C00000"/>
              </a:solidFill>
              <a:latin typeface="Calibri Light" panose="020F0302020204030204" pitchFamily="34" charset="0"/>
              <a:ea typeface="等线" panose="02010600030101010101" pitchFamily="2" charset="-122"/>
            </a:endParaRPr>
          </a:p>
          <a:p>
            <a:endParaRPr lang="zh-CN" altLang="en-US" sz="1600" i="1"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127336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33</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pic>
        <p:nvPicPr>
          <p:cNvPr id="3" name="图片 2">
            <a:extLst>
              <a:ext uri="{FF2B5EF4-FFF2-40B4-BE49-F238E27FC236}">
                <a16:creationId xmlns:a16="http://schemas.microsoft.com/office/drawing/2014/main" id="{50B94353-EF15-46CC-A104-32FA998D6DF8}"/>
              </a:ext>
            </a:extLst>
          </p:cNvPr>
          <p:cNvPicPr>
            <a:picLocks noChangeAspect="1"/>
          </p:cNvPicPr>
          <p:nvPr/>
        </p:nvPicPr>
        <p:blipFill>
          <a:blip r:embed="rId3"/>
          <a:stretch>
            <a:fillRect/>
          </a:stretch>
        </p:blipFill>
        <p:spPr>
          <a:xfrm>
            <a:off x="400126" y="1092200"/>
            <a:ext cx="3413198" cy="3429000"/>
          </a:xfrm>
          <a:prstGeom prst="rect">
            <a:avLst/>
          </a:prstGeom>
        </p:spPr>
      </p:pic>
      <p:sp>
        <p:nvSpPr>
          <p:cNvPr id="9" name="Title 2">
            <a:extLst>
              <a:ext uri="{FF2B5EF4-FFF2-40B4-BE49-F238E27FC236}">
                <a16:creationId xmlns:a16="http://schemas.microsoft.com/office/drawing/2014/main" id="{36827DD9-03BA-44BE-AF14-D22A1EC7EFB3}"/>
              </a:ext>
            </a:extLst>
          </p:cNvPr>
          <p:cNvSpPr txBox="1">
            <a:spLocks/>
          </p:cNvSpPr>
          <p:nvPr/>
        </p:nvSpPr>
        <p:spPr>
          <a:xfrm>
            <a:off x="243330" y="114316"/>
            <a:ext cx="5973942" cy="543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altLang="zh-CN" sz="2800" dirty="0">
                <a:solidFill>
                  <a:schemeClr val="tx1"/>
                </a:solidFill>
                <a:latin typeface="Calibri Light" panose="020F0302020204030204" pitchFamily="34" charset="0"/>
                <a:ea typeface="等线" panose="02010600030101010101" pitchFamily="2" charset="-122"/>
              </a:rPr>
              <a:t>Entity</a:t>
            </a:r>
            <a:r>
              <a:rPr lang="zh-CN" altLang="en-US" sz="2800" dirty="0">
                <a:solidFill>
                  <a:schemeClr val="tx1"/>
                </a:solidFill>
                <a:latin typeface="Calibri Light" panose="020F0302020204030204" pitchFamily="34" charset="0"/>
                <a:ea typeface="等线" panose="02010600030101010101" pitchFamily="2" charset="-122"/>
              </a:rPr>
              <a:t> </a:t>
            </a:r>
            <a:r>
              <a:rPr lang="en-US" altLang="zh-CN" sz="2800" dirty="0">
                <a:solidFill>
                  <a:schemeClr val="tx1"/>
                </a:solidFill>
                <a:latin typeface="Calibri Light" panose="020F0302020204030204" pitchFamily="34" charset="0"/>
                <a:ea typeface="等线" panose="02010600030101010101" pitchFamily="2" charset="-122"/>
              </a:rPr>
              <a:t>Information </a:t>
            </a:r>
            <a:r>
              <a:rPr lang="zh-CN" altLang="en-US" sz="2800" dirty="0">
                <a:solidFill>
                  <a:schemeClr val="tx1"/>
                </a:solidFill>
                <a:latin typeface="Calibri Light" panose="020F0302020204030204" pitchFamily="34" charset="0"/>
                <a:ea typeface="等线" panose="02010600030101010101" pitchFamily="2" charset="-122"/>
              </a:rPr>
              <a:t>填写机构资料</a:t>
            </a:r>
            <a:endParaRPr lang="en-US" sz="2800" dirty="0">
              <a:solidFill>
                <a:schemeClr val="tx1"/>
              </a:solidFill>
              <a:latin typeface="Calibri Light" panose="020F0302020204030204" pitchFamily="34" charset="0"/>
            </a:endParaRPr>
          </a:p>
        </p:txBody>
      </p:sp>
      <p:pic>
        <p:nvPicPr>
          <p:cNvPr id="4" name="图片 3">
            <a:extLst>
              <a:ext uri="{FF2B5EF4-FFF2-40B4-BE49-F238E27FC236}">
                <a16:creationId xmlns:a16="http://schemas.microsoft.com/office/drawing/2014/main" id="{9AC3CB00-8B15-493D-BCD7-F5B046D4FB36}"/>
              </a:ext>
            </a:extLst>
          </p:cNvPr>
          <p:cNvPicPr>
            <a:picLocks noChangeAspect="1"/>
          </p:cNvPicPr>
          <p:nvPr/>
        </p:nvPicPr>
        <p:blipFill>
          <a:blip r:embed="rId4"/>
          <a:stretch>
            <a:fillRect/>
          </a:stretch>
        </p:blipFill>
        <p:spPr>
          <a:xfrm>
            <a:off x="3894170" y="1092200"/>
            <a:ext cx="3320673" cy="4965405"/>
          </a:xfrm>
          <a:prstGeom prst="rect">
            <a:avLst/>
          </a:prstGeom>
        </p:spPr>
      </p:pic>
      <p:pic>
        <p:nvPicPr>
          <p:cNvPr id="7" name="图片 6">
            <a:extLst>
              <a:ext uri="{FF2B5EF4-FFF2-40B4-BE49-F238E27FC236}">
                <a16:creationId xmlns:a16="http://schemas.microsoft.com/office/drawing/2014/main" id="{EAE229CF-7569-4779-94C9-092034E0B40B}"/>
              </a:ext>
            </a:extLst>
          </p:cNvPr>
          <p:cNvPicPr>
            <a:picLocks noChangeAspect="1"/>
          </p:cNvPicPr>
          <p:nvPr/>
        </p:nvPicPr>
        <p:blipFill>
          <a:blip r:embed="rId5"/>
          <a:stretch>
            <a:fillRect/>
          </a:stretch>
        </p:blipFill>
        <p:spPr>
          <a:xfrm>
            <a:off x="7341991" y="1092200"/>
            <a:ext cx="3519536" cy="1872659"/>
          </a:xfrm>
          <a:prstGeom prst="rect">
            <a:avLst/>
          </a:prstGeom>
        </p:spPr>
      </p:pic>
      <p:cxnSp>
        <p:nvCxnSpPr>
          <p:cNvPr id="10" name="直接箭头连接符 9">
            <a:extLst>
              <a:ext uri="{FF2B5EF4-FFF2-40B4-BE49-F238E27FC236}">
                <a16:creationId xmlns:a16="http://schemas.microsoft.com/office/drawing/2014/main" id="{B5511D37-BB7C-45C1-AF92-6026B047E5CE}"/>
              </a:ext>
            </a:extLst>
          </p:cNvPr>
          <p:cNvCxnSpPr>
            <a:cxnSpLocks/>
          </p:cNvCxnSpPr>
          <p:nvPr/>
        </p:nvCxnSpPr>
        <p:spPr>
          <a:xfrm>
            <a:off x="10444428" y="1679944"/>
            <a:ext cx="230660" cy="642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9F46F3E8-0A9C-40C5-A976-C0AE68D58DAA}"/>
              </a:ext>
            </a:extLst>
          </p:cNvPr>
          <p:cNvPicPr>
            <a:picLocks noChangeAspect="1"/>
          </p:cNvPicPr>
          <p:nvPr/>
        </p:nvPicPr>
        <p:blipFill>
          <a:blip r:embed="rId6"/>
          <a:stretch>
            <a:fillRect/>
          </a:stretch>
        </p:blipFill>
        <p:spPr>
          <a:xfrm>
            <a:off x="9373249" y="2323804"/>
            <a:ext cx="2743200" cy="2050855"/>
          </a:xfrm>
          <a:prstGeom prst="rect">
            <a:avLst/>
          </a:prstGeom>
        </p:spPr>
      </p:pic>
      <p:sp>
        <p:nvSpPr>
          <p:cNvPr id="16" name="TextBox 14">
            <a:extLst>
              <a:ext uri="{FF2B5EF4-FFF2-40B4-BE49-F238E27FC236}">
                <a16:creationId xmlns:a16="http://schemas.microsoft.com/office/drawing/2014/main" id="{7E6CC5AB-F1FB-4FAB-8F07-B15529C8AC36}"/>
              </a:ext>
            </a:extLst>
          </p:cNvPr>
          <p:cNvSpPr txBox="1"/>
          <p:nvPr/>
        </p:nvSpPr>
        <p:spPr>
          <a:xfrm>
            <a:off x="7344507" y="4546569"/>
            <a:ext cx="4536431" cy="1600438"/>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a:t>
            </a:r>
            <a:r>
              <a:rPr lang="en-US" sz="1400" dirty="0">
                <a:latin typeface="Calibri Light" panose="020F0302020204030204" pitchFamily="34" charset="0"/>
              </a:rPr>
              <a:t>Please fill in the </a:t>
            </a:r>
            <a:r>
              <a:rPr lang="en-US" altLang="zh-CN" sz="1400" dirty="0">
                <a:latin typeface="Calibri Light" panose="020F0302020204030204" pitchFamily="34" charset="0"/>
                <a:ea typeface="等线" panose="02010600030101010101" pitchFamily="2" charset="-122"/>
              </a:rPr>
              <a:t>entity</a:t>
            </a:r>
            <a:r>
              <a:rPr lang="zh-CN" altLang="en-US" sz="1400" dirty="0">
                <a:latin typeface="Calibri Light" panose="020F0302020204030204" pitchFamily="34" charset="0"/>
                <a:ea typeface="等线" panose="02010600030101010101" pitchFamily="2" charset="-122"/>
              </a:rPr>
              <a:t> </a:t>
            </a:r>
            <a:r>
              <a:rPr lang="en-US" sz="1400" dirty="0">
                <a:latin typeface="Calibri Light" panose="020F0302020204030204" pitchFamily="34" charset="0"/>
              </a:rPr>
              <a:t>information required.</a:t>
            </a:r>
            <a:r>
              <a:rPr lang="zh-CN" altLang="en-US" sz="1400" dirty="0">
                <a:latin typeface="Calibri Light" panose="020F0302020204030204" pitchFamily="34" charset="0"/>
                <a:ea typeface="等线" panose="02010600030101010101" pitchFamily="2" charset="-122"/>
              </a:rPr>
              <a:t> </a:t>
            </a:r>
            <a:endParaRPr lang="en-US" sz="1400" dirty="0">
              <a:latin typeface="Calibri Light" panose="020F0302020204030204" pitchFamily="34" charset="0"/>
            </a:endParaRPr>
          </a:p>
          <a:p>
            <a:r>
              <a:rPr lang="zh-CN" altLang="en-US" sz="1400" dirty="0">
                <a:latin typeface="Calibri Light" panose="020F0302020204030204" pitchFamily="34" charset="0"/>
                <a:ea typeface="等线" panose="02010600030101010101" pitchFamily="2" charset="-122"/>
              </a:rPr>
              <a:t>请按要求填写机构信息。</a:t>
            </a:r>
            <a:endParaRPr lang="en-US" altLang="zh-CN" sz="1400" dirty="0">
              <a:latin typeface="Calibri Light" panose="020F0302020204030204" pitchFamily="34" charset="0"/>
              <a:ea typeface="等线" panose="02010600030101010101" pitchFamily="2" charset="-122"/>
            </a:endParaRPr>
          </a:p>
          <a:p>
            <a:endParaRPr lang="en-US" sz="1400" dirty="0">
              <a:latin typeface="Calibri Light" panose="020F0302020204030204" pitchFamily="34" charset="0"/>
            </a:endParaRPr>
          </a:p>
          <a:p>
            <a:r>
              <a:rPr lang="en-US" sz="1400" dirty="0">
                <a:latin typeface="Calibri Light" panose="020F0302020204030204" pitchFamily="34" charset="0"/>
              </a:rPr>
              <a:t>*Please note if there is an individual who own 10% or more interest in the entity, you are required to list such individual. </a:t>
            </a:r>
          </a:p>
          <a:p>
            <a:r>
              <a:rPr lang="zh-CN" altLang="en-US" sz="1400" dirty="0">
                <a:latin typeface="Calibri Light" panose="020F0302020204030204" pitchFamily="34" charset="0"/>
                <a:ea typeface="等线" panose="02010600030101010101" pitchFamily="2" charset="-122"/>
              </a:rPr>
              <a:t>如果机构中有控股超过</a:t>
            </a:r>
            <a:r>
              <a:rPr lang="en-US" altLang="zh-CN" sz="1400" dirty="0">
                <a:latin typeface="Calibri Light" panose="020F0302020204030204" pitchFamily="34" charset="0"/>
                <a:ea typeface="等线" panose="02010600030101010101" pitchFamily="2" charset="-122"/>
              </a:rPr>
              <a:t>10%</a:t>
            </a:r>
            <a:r>
              <a:rPr lang="zh-CN" altLang="en-US" sz="1400" dirty="0">
                <a:latin typeface="Calibri Light" panose="020F0302020204030204" pitchFamily="34" charset="0"/>
                <a:ea typeface="等线" panose="02010600030101010101" pitchFamily="2" charset="-122"/>
              </a:rPr>
              <a:t>及以上的个人，需要单独列出。</a:t>
            </a:r>
            <a:endParaRPr lang="en-US" sz="1400" dirty="0">
              <a:latin typeface="Calibri Light" panose="020F0302020204030204" pitchFamily="34" charset="0"/>
            </a:endParaRPr>
          </a:p>
        </p:txBody>
      </p:sp>
    </p:spTree>
    <p:extLst>
      <p:ext uri="{BB962C8B-B14F-4D97-AF65-F5344CB8AC3E}">
        <p14:creationId xmlns:p14="http://schemas.microsoft.com/office/powerpoint/2010/main" val="413742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34</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9" name="Title 2">
            <a:extLst>
              <a:ext uri="{FF2B5EF4-FFF2-40B4-BE49-F238E27FC236}">
                <a16:creationId xmlns:a16="http://schemas.microsoft.com/office/drawing/2014/main" id="{AED54F55-0D3D-48C5-BA6A-46E4830D8056}"/>
              </a:ext>
            </a:extLst>
          </p:cNvPr>
          <p:cNvSpPr txBox="1">
            <a:spLocks/>
          </p:cNvSpPr>
          <p:nvPr/>
        </p:nvSpPr>
        <p:spPr>
          <a:xfrm>
            <a:off x="243330" y="114316"/>
            <a:ext cx="5973942" cy="543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altLang="zh-CN" sz="2800" dirty="0">
                <a:solidFill>
                  <a:schemeClr val="tx1"/>
                </a:solidFill>
                <a:latin typeface="Calibri Light" panose="020F0302020204030204" pitchFamily="34" charset="0"/>
                <a:ea typeface="等线" panose="02010600030101010101" pitchFamily="2" charset="-122"/>
              </a:rPr>
              <a:t>Entity</a:t>
            </a:r>
            <a:r>
              <a:rPr lang="zh-CN" altLang="en-US" sz="2800" dirty="0">
                <a:solidFill>
                  <a:schemeClr val="tx1"/>
                </a:solidFill>
                <a:latin typeface="Calibri Light" panose="020F0302020204030204" pitchFamily="34" charset="0"/>
                <a:ea typeface="等线" panose="02010600030101010101" pitchFamily="2" charset="-122"/>
              </a:rPr>
              <a:t> </a:t>
            </a:r>
            <a:r>
              <a:rPr lang="en-US" altLang="zh-CN" sz="2800" dirty="0">
                <a:solidFill>
                  <a:schemeClr val="tx1"/>
                </a:solidFill>
                <a:latin typeface="Calibri Light" panose="020F0302020204030204" pitchFamily="34" charset="0"/>
                <a:ea typeface="等线" panose="02010600030101010101" pitchFamily="2" charset="-122"/>
              </a:rPr>
              <a:t>Information </a:t>
            </a:r>
            <a:r>
              <a:rPr lang="zh-CN" altLang="en-US" sz="2800" dirty="0">
                <a:solidFill>
                  <a:schemeClr val="tx1"/>
                </a:solidFill>
                <a:latin typeface="Calibri Light" panose="020F0302020204030204" pitchFamily="34" charset="0"/>
                <a:ea typeface="等线" panose="02010600030101010101" pitchFamily="2" charset="-122"/>
              </a:rPr>
              <a:t>填写联系信息</a:t>
            </a:r>
            <a:endParaRPr lang="en-US" sz="2800" dirty="0">
              <a:solidFill>
                <a:schemeClr val="tx1"/>
              </a:solidFill>
              <a:latin typeface="Calibri Light" panose="020F0302020204030204" pitchFamily="34" charset="0"/>
            </a:endParaRPr>
          </a:p>
        </p:txBody>
      </p:sp>
      <p:pic>
        <p:nvPicPr>
          <p:cNvPr id="11" name="图片 10">
            <a:extLst>
              <a:ext uri="{FF2B5EF4-FFF2-40B4-BE49-F238E27FC236}">
                <a16:creationId xmlns:a16="http://schemas.microsoft.com/office/drawing/2014/main" id="{CFFD548E-7C70-40EB-9443-CCEAB4A8E61B}"/>
              </a:ext>
            </a:extLst>
          </p:cNvPr>
          <p:cNvPicPr>
            <a:picLocks noChangeAspect="1"/>
          </p:cNvPicPr>
          <p:nvPr/>
        </p:nvPicPr>
        <p:blipFill>
          <a:blip r:embed="rId3"/>
          <a:stretch>
            <a:fillRect/>
          </a:stretch>
        </p:blipFill>
        <p:spPr>
          <a:xfrm>
            <a:off x="569394" y="1100065"/>
            <a:ext cx="3065271" cy="5438847"/>
          </a:xfrm>
          <a:prstGeom prst="rect">
            <a:avLst/>
          </a:prstGeom>
        </p:spPr>
      </p:pic>
      <p:pic>
        <p:nvPicPr>
          <p:cNvPr id="12" name="图片 11">
            <a:extLst>
              <a:ext uri="{FF2B5EF4-FFF2-40B4-BE49-F238E27FC236}">
                <a16:creationId xmlns:a16="http://schemas.microsoft.com/office/drawing/2014/main" id="{740A1645-824F-4B0E-A257-8F02AF40BD57}"/>
              </a:ext>
            </a:extLst>
          </p:cNvPr>
          <p:cNvPicPr>
            <a:picLocks noChangeAspect="1"/>
          </p:cNvPicPr>
          <p:nvPr/>
        </p:nvPicPr>
        <p:blipFill>
          <a:blip r:embed="rId4"/>
          <a:stretch>
            <a:fillRect/>
          </a:stretch>
        </p:blipFill>
        <p:spPr>
          <a:xfrm>
            <a:off x="4110773" y="3035540"/>
            <a:ext cx="2662647" cy="1035474"/>
          </a:xfrm>
          <a:prstGeom prst="rect">
            <a:avLst/>
          </a:prstGeom>
        </p:spPr>
      </p:pic>
      <p:pic>
        <p:nvPicPr>
          <p:cNvPr id="13" name="图片 12">
            <a:extLst>
              <a:ext uri="{FF2B5EF4-FFF2-40B4-BE49-F238E27FC236}">
                <a16:creationId xmlns:a16="http://schemas.microsoft.com/office/drawing/2014/main" id="{B2EA6831-CC10-443C-B193-0B0277E42034}"/>
              </a:ext>
            </a:extLst>
          </p:cNvPr>
          <p:cNvPicPr>
            <a:picLocks noChangeAspect="1"/>
          </p:cNvPicPr>
          <p:nvPr/>
        </p:nvPicPr>
        <p:blipFill>
          <a:blip r:embed="rId5"/>
          <a:stretch>
            <a:fillRect/>
          </a:stretch>
        </p:blipFill>
        <p:spPr>
          <a:xfrm>
            <a:off x="7872809" y="1061407"/>
            <a:ext cx="2952670" cy="5416008"/>
          </a:xfrm>
          <a:prstGeom prst="rect">
            <a:avLst/>
          </a:prstGeom>
        </p:spPr>
      </p:pic>
      <p:sp>
        <p:nvSpPr>
          <p:cNvPr id="14" name="TextBox 6">
            <a:extLst>
              <a:ext uri="{FF2B5EF4-FFF2-40B4-BE49-F238E27FC236}">
                <a16:creationId xmlns:a16="http://schemas.microsoft.com/office/drawing/2014/main" id="{1420D71C-D6D4-4920-AF6C-706B99C8B0A1}"/>
              </a:ext>
            </a:extLst>
          </p:cNvPr>
          <p:cNvSpPr txBox="1"/>
          <p:nvPr/>
        </p:nvSpPr>
        <p:spPr>
          <a:xfrm>
            <a:off x="4102246" y="1360680"/>
            <a:ext cx="3294455" cy="1384995"/>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*Fill in the contact information</a:t>
            </a:r>
          </a:p>
          <a:p>
            <a:r>
              <a:rPr lang="zh-CN" altLang="en-US" sz="1400" dirty="0">
                <a:latin typeface="Calibri Light" panose="020F0302020204030204" pitchFamily="34" charset="0"/>
                <a:ea typeface="等线" panose="02010600030101010101" pitchFamily="2" charset="-122"/>
              </a:rPr>
              <a:t>请填写联系人信息</a:t>
            </a:r>
            <a:endParaRPr lang="en-US" altLang="zh-CN" sz="1400" dirty="0">
              <a:latin typeface="Calibri Light" panose="020F0302020204030204" pitchFamily="34" charset="0"/>
              <a:ea typeface="等线" panose="02010600030101010101" pitchFamily="2" charset="-122"/>
            </a:endParaRPr>
          </a:p>
          <a:p>
            <a:endParaRPr lang="en-US" altLang="zh-CN" sz="1400" dirty="0">
              <a:latin typeface="Calibri Light" panose="020F0302020204030204" pitchFamily="34" charset="0"/>
              <a:ea typeface="等线" panose="02010600030101010101" pitchFamily="2" charset="-122"/>
            </a:endParaRPr>
          </a:p>
          <a:p>
            <a:r>
              <a:rPr lang="en-US" sz="1400" dirty="0">
                <a:latin typeface="Calibri Light" panose="020F0302020204030204" pitchFamily="34" charset="0"/>
              </a:rPr>
              <a:t>*Please add the country and area code for phone number</a:t>
            </a:r>
          </a:p>
          <a:p>
            <a:r>
              <a:rPr lang="zh-CN" altLang="en-US" sz="1400" dirty="0">
                <a:latin typeface="Calibri Light" panose="020F0302020204030204" pitchFamily="34" charset="0"/>
                <a:ea typeface="等线" panose="02010600030101010101" pitchFamily="2" charset="-122"/>
              </a:rPr>
              <a:t>请在填写电话号码时加上国家号／区号</a:t>
            </a:r>
            <a:endParaRPr lang="en-US" sz="1400" dirty="0">
              <a:latin typeface="Calibri Light" panose="020F0302020204030204" pitchFamily="34" charset="0"/>
            </a:endParaRPr>
          </a:p>
        </p:txBody>
      </p:sp>
      <p:sp>
        <p:nvSpPr>
          <p:cNvPr id="15" name="TextBox 6">
            <a:extLst>
              <a:ext uri="{FF2B5EF4-FFF2-40B4-BE49-F238E27FC236}">
                <a16:creationId xmlns:a16="http://schemas.microsoft.com/office/drawing/2014/main" id="{C1C6CF9F-6CB1-424B-96F7-C31CAB166840}"/>
              </a:ext>
            </a:extLst>
          </p:cNvPr>
          <p:cNvSpPr txBox="1"/>
          <p:nvPr/>
        </p:nvSpPr>
        <p:spPr>
          <a:xfrm>
            <a:off x="4050033" y="4410919"/>
            <a:ext cx="3294455" cy="954107"/>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*Fill in the Number of Dependent, if there is no dependent, you can fill in 0.</a:t>
            </a:r>
          </a:p>
          <a:p>
            <a:r>
              <a:rPr lang="zh-CN" altLang="en-US" sz="1400" dirty="0">
                <a:latin typeface="Calibri Light" panose="020F0302020204030204" pitchFamily="34" charset="0"/>
                <a:ea typeface="等线" panose="02010600030101010101" pitchFamily="2" charset="-122"/>
              </a:rPr>
              <a:t>若没有供养人，可以填写</a:t>
            </a:r>
            <a:r>
              <a:rPr lang="en-US" altLang="zh-CN" sz="1400" dirty="0">
                <a:latin typeface="Calibri Light" panose="020F0302020204030204" pitchFamily="34" charset="0"/>
                <a:ea typeface="等线" panose="02010600030101010101" pitchFamily="2" charset="-122"/>
              </a:rPr>
              <a:t>0</a:t>
            </a:r>
            <a:r>
              <a:rPr lang="zh-CN" altLang="en-US" sz="1400" dirty="0">
                <a:latin typeface="Calibri Light" panose="020F0302020204030204" pitchFamily="34" charset="0"/>
                <a:ea typeface="等线" panose="02010600030101010101" pitchFamily="2" charset="-122"/>
              </a:rPr>
              <a:t>，继续进行开户。</a:t>
            </a:r>
            <a:endParaRPr lang="en-US" altLang="zh-CN" sz="1400" dirty="0">
              <a:latin typeface="Calibri Light" panose="020F0302020204030204" pitchFamily="34" charset="0"/>
              <a:ea typeface="等线" panose="02010600030101010101" pitchFamily="2" charset="-122"/>
            </a:endParaRPr>
          </a:p>
        </p:txBody>
      </p:sp>
      <p:cxnSp>
        <p:nvCxnSpPr>
          <p:cNvPr id="17" name="直接箭头连接符 16">
            <a:extLst>
              <a:ext uri="{FF2B5EF4-FFF2-40B4-BE49-F238E27FC236}">
                <a16:creationId xmlns:a16="http://schemas.microsoft.com/office/drawing/2014/main" id="{EBCEF4AC-5E3F-4798-908B-7A924E4440AB}"/>
              </a:ext>
            </a:extLst>
          </p:cNvPr>
          <p:cNvCxnSpPr>
            <a:cxnSpLocks/>
          </p:cNvCxnSpPr>
          <p:nvPr/>
        </p:nvCxnSpPr>
        <p:spPr>
          <a:xfrm>
            <a:off x="4978400" y="3819488"/>
            <a:ext cx="0" cy="591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81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35</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7" name="Title 2">
            <a:extLst>
              <a:ext uri="{FF2B5EF4-FFF2-40B4-BE49-F238E27FC236}">
                <a16:creationId xmlns:a16="http://schemas.microsoft.com/office/drawing/2014/main" id="{AC5EECD3-B8F4-4492-A8DC-512590D4AFF6}"/>
              </a:ext>
            </a:extLst>
          </p:cNvPr>
          <p:cNvSpPr txBox="1">
            <a:spLocks/>
          </p:cNvSpPr>
          <p:nvPr/>
        </p:nvSpPr>
        <p:spPr>
          <a:xfrm>
            <a:off x="243330" y="129264"/>
            <a:ext cx="6543234" cy="543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altLang="zh-CN" sz="2800" dirty="0">
                <a:solidFill>
                  <a:schemeClr val="tx1"/>
                </a:solidFill>
              </a:rPr>
              <a:t>Investment experience </a:t>
            </a:r>
            <a:r>
              <a:rPr lang="zh-CN" altLang="en-US" sz="2800" dirty="0">
                <a:solidFill>
                  <a:schemeClr val="tx1"/>
                </a:solidFill>
              </a:rPr>
              <a:t>填写投资经验</a:t>
            </a:r>
            <a:endParaRPr lang="en-US" sz="2800" dirty="0">
              <a:solidFill>
                <a:schemeClr val="tx1"/>
              </a:solidFill>
            </a:endParaRPr>
          </a:p>
        </p:txBody>
      </p:sp>
      <p:pic>
        <p:nvPicPr>
          <p:cNvPr id="4" name="图片 3">
            <a:extLst>
              <a:ext uri="{FF2B5EF4-FFF2-40B4-BE49-F238E27FC236}">
                <a16:creationId xmlns:a16="http://schemas.microsoft.com/office/drawing/2014/main" id="{EA097F84-A7C5-443F-9E4A-125D82A6B1C7}"/>
              </a:ext>
            </a:extLst>
          </p:cNvPr>
          <p:cNvPicPr>
            <a:picLocks noChangeAspect="1"/>
          </p:cNvPicPr>
          <p:nvPr/>
        </p:nvPicPr>
        <p:blipFill>
          <a:blip r:embed="rId3"/>
          <a:stretch>
            <a:fillRect/>
          </a:stretch>
        </p:blipFill>
        <p:spPr>
          <a:xfrm>
            <a:off x="492753" y="891215"/>
            <a:ext cx="3022194" cy="5465135"/>
          </a:xfrm>
          <a:prstGeom prst="rect">
            <a:avLst/>
          </a:prstGeom>
        </p:spPr>
      </p:pic>
      <p:pic>
        <p:nvPicPr>
          <p:cNvPr id="8" name="图片 7">
            <a:extLst>
              <a:ext uri="{FF2B5EF4-FFF2-40B4-BE49-F238E27FC236}">
                <a16:creationId xmlns:a16="http://schemas.microsoft.com/office/drawing/2014/main" id="{B4E984B1-4D35-4880-96D3-A87C972F11FB}"/>
              </a:ext>
            </a:extLst>
          </p:cNvPr>
          <p:cNvPicPr>
            <a:picLocks noChangeAspect="1"/>
          </p:cNvPicPr>
          <p:nvPr/>
        </p:nvPicPr>
        <p:blipFill>
          <a:blip r:embed="rId4"/>
          <a:stretch>
            <a:fillRect/>
          </a:stretch>
        </p:blipFill>
        <p:spPr>
          <a:xfrm>
            <a:off x="4016646" y="891214"/>
            <a:ext cx="2941256" cy="5465135"/>
          </a:xfrm>
          <a:prstGeom prst="rect">
            <a:avLst/>
          </a:prstGeom>
        </p:spPr>
      </p:pic>
      <p:sp>
        <p:nvSpPr>
          <p:cNvPr id="9" name="TextBox 5">
            <a:extLst>
              <a:ext uri="{FF2B5EF4-FFF2-40B4-BE49-F238E27FC236}">
                <a16:creationId xmlns:a16="http://schemas.microsoft.com/office/drawing/2014/main" id="{4CBB5DA9-8840-4E00-9A93-54BA0123F930}"/>
              </a:ext>
            </a:extLst>
          </p:cNvPr>
          <p:cNvSpPr txBox="1"/>
          <p:nvPr/>
        </p:nvSpPr>
        <p:spPr>
          <a:xfrm>
            <a:off x="7150315" y="969284"/>
            <a:ext cx="4730623" cy="5262979"/>
          </a:xfrm>
          <a:prstGeom prst="rect">
            <a:avLst/>
          </a:prstGeom>
          <a:noFill/>
        </p:spPr>
        <p:txBody>
          <a:bodyPr wrap="square" rtlCol="0">
            <a:spAutoFit/>
          </a:bodyPr>
          <a:lstStyle/>
          <a:p>
            <a:r>
              <a:rPr lang="en-US" sz="1400" dirty="0">
                <a:latin typeface="Calibri Light" panose="020F0302020204030204" pitchFamily="34" charset="0"/>
              </a:rPr>
              <a:t>*If you have no experience trading futures, you are required to fill out the &lt;Additional Risk Disclosure Statement&gt;</a:t>
            </a:r>
          </a:p>
          <a:p>
            <a:r>
              <a:rPr lang="zh-CN" altLang="en-US" sz="1400" dirty="0">
                <a:latin typeface="Calibri Light" panose="020F0302020204030204" pitchFamily="34" charset="0"/>
                <a:ea typeface="等线" panose="02010600030101010101" pitchFamily="2" charset="-122"/>
              </a:rPr>
              <a:t>如果您没有投资期货经验，请填写</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附加风险声明</a:t>
            </a:r>
            <a:r>
              <a:rPr lang="en-US" altLang="zh-CN" sz="1400" dirty="0">
                <a:latin typeface="Calibri Light" panose="020F0302020204030204" pitchFamily="34" charset="0"/>
                <a:ea typeface="等线" panose="02010600030101010101" pitchFamily="2" charset="-122"/>
              </a:rPr>
              <a:t>》</a:t>
            </a:r>
            <a:endParaRPr lang="en-US" sz="1400" dirty="0">
              <a:latin typeface="Calibri Light" panose="020F0302020204030204" pitchFamily="34" charset="0"/>
            </a:endParaRPr>
          </a:p>
          <a:p>
            <a:endParaRPr lang="en-US" altLang="zh-CN" sz="1400" dirty="0">
              <a:latin typeface="Calibri Light" panose="020F0302020204030204" pitchFamily="34" charset="0"/>
              <a:ea typeface="等线" panose="02010600030101010101" pitchFamily="2" charset="-122"/>
            </a:endParaRPr>
          </a:p>
          <a:p>
            <a:r>
              <a:rPr lang="en-US" altLang="zh-CN" sz="1400" dirty="0">
                <a:latin typeface="Calibri Light" panose="020F0302020204030204" pitchFamily="34" charset="0"/>
                <a:ea typeface="等线" panose="02010600030101010101" pitchFamily="2" charset="-122"/>
              </a:rPr>
              <a:t>*I</a:t>
            </a:r>
            <a:r>
              <a:rPr lang="en-US" sz="1400" dirty="0">
                <a:latin typeface="Calibri Light" panose="020F0302020204030204" pitchFamily="34" charset="0"/>
              </a:rPr>
              <a:t>f you designate yourself as “Non-professional Trader”, you are required to fill out the &lt;Non-professional Self-Certification Form&gt;</a:t>
            </a:r>
          </a:p>
          <a:p>
            <a:r>
              <a:rPr lang="zh-CN" altLang="en-US" sz="1400" dirty="0">
                <a:latin typeface="Calibri Light" panose="020F0302020204030204" pitchFamily="34" charset="0"/>
                <a:ea typeface="等线" panose="02010600030101010101" pitchFamily="2" charset="-122"/>
              </a:rPr>
              <a:t>如果您是非专业交易者，请填写</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非专业交易者自我认证表格</a:t>
            </a:r>
            <a:r>
              <a:rPr lang="en-US" altLang="zh-CN" sz="1400" dirty="0">
                <a:latin typeface="Calibri Light" panose="020F0302020204030204" pitchFamily="34" charset="0"/>
                <a:ea typeface="等线" panose="02010600030101010101" pitchFamily="2" charset="-122"/>
              </a:rPr>
              <a:t>》</a:t>
            </a:r>
          </a:p>
          <a:p>
            <a:endParaRPr lang="en-US" altLang="zh-CN" sz="1400" dirty="0">
              <a:latin typeface="Calibri Light" panose="020F0302020204030204" pitchFamily="34" charset="0"/>
              <a:ea typeface="等线" panose="02010600030101010101" pitchFamily="2" charset="-122"/>
            </a:endParaRPr>
          </a:p>
          <a:p>
            <a:r>
              <a:rPr lang="en-US" sz="1400" dirty="0">
                <a:latin typeface="Calibri Light" panose="020F0302020204030204" pitchFamily="34" charset="0"/>
              </a:rPr>
              <a:t>*Please note that you are required to sign and submit the EN version; CH version is for your reference.</a:t>
            </a:r>
          </a:p>
          <a:p>
            <a:r>
              <a:rPr lang="zh-CN" altLang="en-US" sz="1400" dirty="0">
                <a:latin typeface="Calibri Light" panose="020F0302020204030204" pitchFamily="34" charset="0"/>
                <a:ea typeface="等线" panose="02010600030101010101" pitchFamily="2" charset="-122"/>
              </a:rPr>
              <a:t>请注意您需要签署并提交的是英文版本的附加文件；中文版仅供您填写时参考</a:t>
            </a:r>
            <a:endParaRPr lang="en-US" altLang="zh-CN" sz="1400" dirty="0">
              <a:latin typeface="Calibri Light" panose="020F0302020204030204" pitchFamily="34" charset="0"/>
              <a:ea typeface="等线" panose="02010600030101010101" pitchFamily="2" charset="-122"/>
            </a:endParaRPr>
          </a:p>
          <a:p>
            <a:endParaRPr lang="en-US" sz="1400" dirty="0">
              <a:latin typeface="Calibri Light" panose="020F0302020204030204" pitchFamily="34" charset="0"/>
            </a:endParaRPr>
          </a:p>
          <a:p>
            <a:r>
              <a:rPr lang="zh-CN" altLang="en-US" sz="1400" dirty="0">
                <a:latin typeface="Calibri Light" panose="020F0302020204030204" pitchFamily="34" charset="0"/>
                <a:ea typeface="等线" panose="02010600030101010101" pitchFamily="2" charset="-122"/>
              </a:rPr>
              <a:t>*</a:t>
            </a:r>
            <a:r>
              <a:rPr lang="en-US" altLang="zh-CN" sz="1400" dirty="0">
                <a:latin typeface="Calibri Light" panose="020F0302020204030204" pitchFamily="34" charset="0"/>
                <a:ea typeface="等线" panose="02010600030101010101" pitchFamily="2" charset="-122"/>
              </a:rPr>
              <a:t>If you have any experience trading,</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 you are required to write down the year for trading.</a:t>
            </a:r>
          </a:p>
          <a:p>
            <a:r>
              <a:rPr lang="zh-CN" altLang="en-US" sz="1400" dirty="0">
                <a:latin typeface="Calibri Light" panose="020F0302020204030204" pitchFamily="34" charset="0"/>
                <a:ea typeface="等线" panose="02010600030101010101" pitchFamily="2" charset="-122"/>
              </a:rPr>
              <a:t>如果您在交易方面有任何经验，您需要根据要求写下交易的年份。</a:t>
            </a:r>
            <a:endParaRPr lang="en-US" altLang="zh-CN" sz="1400" dirty="0">
              <a:latin typeface="Calibri Light" panose="020F0302020204030204" pitchFamily="34" charset="0"/>
              <a:ea typeface="等线" panose="02010600030101010101" pitchFamily="2" charset="-122"/>
            </a:endParaRPr>
          </a:p>
          <a:p>
            <a:endParaRPr lang="en-US" altLang="zh-CN" sz="1400" dirty="0">
              <a:latin typeface="Calibri Light" panose="020F0302020204030204" pitchFamily="34" charset="0"/>
              <a:ea typeface="等线" panose="02010600030101010101" pitchFamily="2" charset="-122"/>
            </a:endParaRPr>
          </a:p>
          <a:p>
            <a:r>
              <a:rPr lang="zh-CN" altLang="en-US" sz="1400" dirty="0">
                <a:latin typeface="Calibri Light" panose="020F0302020204030204" pitchFamily="34" charset="0"/>
                <a:ea typeface="等线" panose="02010600030101010101" pitchFamily="2" charset="-122"/>
              </a:rPr>
              <a:t>*</a:t>
            </a:r>
            <a:r>
              <a:rPr lang="en-US" altLang="zh-CN" sz="1400" dirty="0">
                <a:latin typeface="Calibri Light" panose="020F0302020204030204" pitchFamily="34" charset="0"/>
                <a:ea typeface="等线" panose="02010600030101010101" pitchFamily="2" charset="-122"/>
              </a:rPr>
              <a:t>If you have any other security or future account,</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you</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are</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required</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to write down the name of brokerages.</a:t>
            </a:r>
          </a:p>
          <a:p>
            <a:r>
              <a:rPr lang="zh-CN" altLang="en-US" sz="1400" dirty="0">
                <a:latin typeface="Calibri Light" panose="020F0302020204030204" pitchFamily="34" charset="0"/>
                <a:ea typeface="等线" panose="02010600030101010101" pitchFamily="2" charset="-122"/>
              </a:rPr>
              <a:t>如果您有任何其他的证券、期货账户，你需要写下经纪商的名字。</a:t>
            </a:r>
            <a:endParaRPr lang="en-US" altLang="zh-CN" sz="1400"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392724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36</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7" name="Title 2">
            <a:extLst>
              <a:ext uri="{FF2B5EF4-FFF2-40B4-BE49-F238E27FC236}">
                <a16:creationId xmlns:a16="http://schemas.microsoft.com/office/drawing/2014/main" id="{AC5EECD3-B8F4-4492-A8DC-512590D4AFF6}"/>
              </a:ext>
            </a:extLst>
          </p:cNvPr>
          <p:cNvSpPr txBox="1">
            <a:spLocks/>
          </p:cNvSpPr>
          <p:nvPr/>
        </p:nvSpPr>
        <p:spPr>
          <a:xfrm>
            <a:off x="243330" y="129264"/>
            <a:ext cx="6543234" cy="543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altLang="zh-CN" sz="2800" dirty="0">
                <a:solidFill>
                  <a:schemeClr val="tx1"/>
                </a:solidFill>
              </a:rPr>
              <a:t>Investment experience </a:t>
            </a:r>
            <a:r>
              <a:rPr lang="zh-CN" altLang="en-US" sz="2800" dirty="0">
                <a:solidFill>
                  <a:schemeClr val="tx1"/>
                </a:solidFill>
              </a:rPr>
              <a:t>填写投资经验</a:t>
            </a:r>
            <a:endParaRPr lang="en-US" sz="2800" dirty="0">
              <a:solidFill>
                <a:schemeClr val="tx1"/>
              </a:solidFill>
            </a:endParaRPr>
          </a:p>
        </p:txBody>
      </p:sp>
      <p:pic>
        <p:nvPicPr>
          <p:cNvPr id="3" name="图片 2">
            <a:extLst>
              <a:ext uri="{FF2B5EF4-FFF2-40B4-BE49-F238E27FC236}">
                <a16:creationId xmlns:a16="http://schemas.microsoft.com/office/drawing/2014/main" id="{AED53E14-BE1F-406A-B89E-43E7FBAB8DC4}"/>
              </a:ext>
            </a:extLst>
          </p:cNvPr>
          <p:cNvPicPr>
            <a:picLocks noChangeAspect="1"/>
          </p:cNvPicPr>
          <p:nvPr/>
        </p:nvPicPr>
        <p:blipFill>
          <a:blip r:embed="rId3"/>
          <a:stretch>
            <a:fillRect/>
          </a:stretch>
        </p:blipFill>
        <p:spPr>
          <a:xfrm>
            <a:off x="798573" y="886728"/>
            <a:ext cx="3807152" cy="5652184"/>
          </a:xfrm>
          <a:prstGeom prst="rect">
            <a:avLst/>
          </a:prstGeom>
        </p:spPr>
      </p:pic>
      <p:pic>
        <p:nvPicPr>
          <p:cNvPr id="4" name="图片 3">
            <a:extLst>
              <a:ext uri="{FF2B5EF4-FFF2-40B4-BE49-F238E27FC236}">
                <a16:creationId xmlns:a16="http://schemas.microsoft.com/office/drawing/2014/main" id="{2F86FF7F-35EC-4BE1-9FF8-CDF4BF5ACB75}"/>
              </a:ext>
            </a:extLst>
          </p:cNvPr>
          <p:cNvPicPr>
            <a:picLocks noChangeAspect="1"/>
          </p:cNvPicPr>
          <p:nvPr/>
        </p:nvPicPr>
        <p:blipFill>
          <a:blip r:embed="rId4"/>
          <a:stretch>
            <a:fillRect/>
          </a:stretch>
        </p:blipFill>
        <p:spPr>
          <a:xfrm>
            <a:off x="4856076" y="866748"/>
            <a:ext cx="3860976" cy="5672164"/>
          </a:xfrm>
          <a:prstGeom prst="rect">
            <a:avLst/>
          </a:prstGeom>
        </p:spPr>
      </p:pic>
      <p:sp>
        <p:nvSpPr>
          <p:cNvPr id="8" name="文本框 7">
            <a:extLst>
              <a:ext uri="{FF2B5EF4-FFF2-40B4-BE49-F238E27FC236}">
                <a16:creationId xmlns:a16="http://schemas.microsoft.com/office/drawing/2014/main" id="{530177FE-D372-4E4A-9F90-8650B235F1C2}"/>
              </a:ext>
            </a:extLst>
          </p:cNvPr>
          <p:cNvSpPr txBox="1"/>
          <p:nvPr/>
        </p:nvSpPr>
        <p:spPr>
          <a:xfrm>
            <a:off x="8819707" y="2481481"/>
            <a:ext cx="3372293" cy="2031325"/>
          </a:xfrm>
          <a:prstGeom prst="rect">
            <a:avLst/>
          </a:prstGeom>
          <a:noFill/>
        </p:spPr>
        <p:txBody>
          <a:bodyPr wrap="square" rtlCol="0">
            <a:spAutoFit/>
          </a:bodyPr>
          <a:lstStyle/>
          <a:p>
            <a:r>
              <a:rPr lang="zh-CN" altLang="en-US" dirty="0">
                <a:latin typeface="Calibri Light" panose="020F0302020204030204" pitchFamily="34" charset="0"/>
                <a:ea typeface="等线" panose="02010600030101010101" pitchFamily="2" charset="-122"/>
              </a:rPr>
              <a:t>*</a:t>
            </a:r>
            <a:r>
              <a:rPr lang="en-US" altLang="zh-CN" dirty="0">
                <a:latin typeface="Calibri Light" panose="020F0302020204030204" pitchFamily="34" charset="0"/>
                <a:ea typeface="等线" panose="02010600030101010101" pitchFamily="2" charset="-122"/>
              </a:rPr>
              <a:t> If there is any situation that meets the above problems, please </a:t>
            </a:r>
            <a:r>
              <a:rPr kumimoji="1" lang="en-US" altLang="zh-CN" dirty="0">
                <a:latin typeface="Calibri Light" panose="020F0302020204030204" pitchFamily="34" charset="0"/>
                <a:ea typeface="等线" panose="02010600030101010101" pitchFamily="2" charset="-122"/>
              </a:rPr>
              <a:t>indicate</a:t>
            </a:r>
            <a:r>
              <a:rPr lang="en-US" altLang="zh-CN" dirty="0">
                <a:latin typeface="Calibri Light" panose="020F0302020204030204" pitchFamily="34" charset="0"/>
                <a:ea typeface="等线" panose="02010600030101010101" pitchFamily="2" charset="-122"/>
              </a:rPr>
              <a:t> the additional information according to the requirements.</a:t>
            </a:r>
          </a:p>
          <a:p>
            <a:r>
              <a:rPr lang="zh-CN" altLang="en-US" dirty="0">
                <a:latin typeface="Calibri Light" panose="020F0302020204030204" pitchFamily="34" charset="0"/>
                <a:ea typeface="等线" panose="02010600030101010101" pitchFamily="2" charset="-122"/>
              </a:rPr>
              <a:t>在填写投资经验时，若有任何符合上述问题的情况，需要根据要求填写额外信息。</a:t>
            </a:r>
          </a:p>
        </p:txBody>
      </p:sp>
    </p:spTree>
    <p:extLst>
      <p:ext uri="{BB962C8B-B14F-4D97-AF65-F5344CB8AC3E}">
        <p14:creationId xmlns:p14="http://schemas.microsoft.com/office/powerpoint/2010/main" val="379341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37</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7" name="Title 2">
            <a:extLst>
              <a:ext uri="{FF2B5EF4-FFF2-40B4-BE49-F238E27FC236}">
                <a16:creationId xmlns:a16="http://schemas.microsoft.com/office/drawing/2014/main" id="{205365FF-1E62-444B-B828-8C183844CE10}"/>
              </a:ext>
            </a:extLst>
          </p:cNvPr>
          <p:cNvSpPr txBox="1">
            <a:spLocks/>
          </p:cNvSpPr>
          <p:nvPr/>
        </p:nvSpPr>
        <p:spPr>
          <a:xfrm>
            <a:off x="243329" y="-14276"/>
            <a:ext cx="8492707" cy="543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altLang="zh-CN" sz="2800" dirty="0">
                <a:solidFill>
                  <a:schemeClr val="tx1"/>
                </a:solidFill>
              </a:rPr>
              <a:t> Account usage </a:t>
            </a:r>
            <a:r>
              <a:rPr lang="zh-CN" altLang="en-US" sz="2800" dirty="0">
                <a:solidFill>
                  <a:schemeClr val="tx1"/>
                </a:solidFill>
              </a:rPr>
              <a:t>填写账户用途</a:t>
            </a:r>
            <a:endParaRPr lang="en-US" sz="2800" dirty="0">
              <a:solidFill>
                <a:schemeClr val="tx1"/>
              </a:solidFill>
            </a:endParaRPr>
          </a:p>
        </p:txBody>
      </p:sp>
      <p:pic>
        <p:nvPicPr>
          <p:cNvPr id="3" name="图片 2">
            <a:extLst>
              <a:ext uri="{FF2B5EF4-FFF2-40B4-BE49-F238E27FC236}">
                <a16:creationId xmlns:a16="http://schemas.microsoft.com/office/drawing/2014/main" id="{AC65F41F-51BF-42E8-859D-F4B953E9C180}"/>
              </a:ext>
            </a:extLst>
          </p:cNvPr>
          <p:cNvPicPr>
            <a:picLocks noChangeAspect="1"/>
          </p:cNvPicPr>
          <p:nvPr/>
        </p:nvPicPr>
        <p:blipFill>
          <a:blip r:embed="rId3"/>
          <a:stretch>
            <a:fillRect/>
          </a:stretch>
        </p:blipFill>
        <p:spPr>
          <a:xfrm>
            <a:off x="433911" y="695402"/>
            <a:ext cx="2740439" cy="4614530"/>
          </a:xfrm>
          <a:prstGeom prst="rect">
            <a:avLst/>
          </a:prstGeom>
        </p:spPr>
      </p:pic>
      <p:pic>
        <p:nvPicPr>
          <p:cNvPr id="4" name="图片 3">
            <a:extLst>
              <a:ext uri="{FF2B5EF4-FFF2-40B4-BE49-F238E27FC236}">
                <a16:creationId xmlns:a16="http://schemas.microsoft.com/office/drawing/2014/main" id="{00D35D81-06D3-43AB-9120-0D41F082AA84}"/>
              </a:ext>
            </a:extLst>
          </p:cNvPr>
          <p:cNvPicPr>
            <a:picLocks noChangeAspect="1"/>
          </p:cNvPicPr>
          <p:nvPr/>
        </p:nvPicPr>
        <p:blipFill>
          <a:blip r:embed="rId4"/>
          <a:stretch>
            <a:fillRect/>
          </a:stretch>
        </p:blipFill>
        <p:spPr>
          <a:xfrm>
            <a:off x="3201315" y="695402"/>
            <a:ext cx="2773340" cy="4614530"/>
          </a:xfrm>
          <a:prstGeom prst="rect">
            <a:avLst/>
          </a:prstGeom>
        </p:spPr>
      </p:pic>
      <p:sp>
        <p:nvSpPr>
          <p:cNvPr id="8" name="TextBox 6">
            <a:extLst>
              <a:ext uri="{FF2B5EF4-FFF2-40B4-BE49-F238E27FC236}">
                <a16:creationId xmlns:a16="http://schemas.microsoft.com/office/drawing/2014/main" id="{6388F11C-7AE8-41A8-A68B-E1B2D98FC1DE}"/>
              </a:ext>
            </a:extLst>
          </p:cNvPr>
          <p:cNvSpPr txBox="1"/>
          <p:nvPr/>
        </p:nvSpPr>
        <p:spPr>
          <a:xfrm>
            <a:off x="6353626" y="770855"/>
            <a:ext cx="5805354" cy="3539430"/>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*If you are trading for hedging purpose, you are required to fill out the &lt;Hedge Representation Letter&gt;</a:t>
            </a:r>
          </a:p>
          <a:p>
            <a:r>
              <a:rPr lang="zh-CN" altLang="en-US" sz="1400" dirty="0">
                <a:latin typeface="Calibri Light" panose="020F0302020204030204" pitchFamily="34" charset="0"/>
                <a:ea typeface="等线" panose="02010600030101010101" pitchFamily="2" charset="-122"/>
              </a:rPr>
              <a:t>如果您交易目的为套期保值，您需要填写</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套期保值声明书</a:t>
            </a:r>
            <a:r>
              <a:rPr lang="en-US" altLang="zh-CN" sz="1400" dirty="0">
                <a:latin typeface="Calibri Light" panose="020F0302020204030204" pitchFamily="34" charset="0"/>
                <a:ea typeface="等线" panose="02010600030101010101" pitchFamily="2" charset="-122"/>
              </a:rPr>
              <a:t>》</a:t>
            </a:r>
          </a:p>
          <a:p>
            <a:r>
              <a:rPr lang="en-US" altLang="zh-CN" sz="1400" dirty="0">
                <a:latin typeface="Calibri Light" panose="020F0302020204030204" pitchFamily="34" charset="0"/>
                <a:ea typeface="等线" panose="02010600030101010101" pitchFamily="2" charset="-122"/>
              </a:rPr>
              <a:t>*If you are transferring futures positions from another FCM, you are required to fill out the &lt;Account Transfer Form&gt;</a:t>
            </a:r>
          </a:p>
          <a:p>
            <a:r>
              <a:rPr lang="zh-CN" altLang="en-US" sz="1400" dirty="0">
                <a:latin typeface="Calibri Light" panose="020F0302020204030204" pitchFamily="34" charset="0"/>
                <a:ea typeface="等线" panose="02010600030101010101" pitchFamily="2" charset="-122"/>
              </a:rPr>
              <a:t>如果您需要在其他期货佣金商转移期货到此账户上，客户需要填写</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账户转移表格</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a:t>
            </a:r>
            <a:endParaRPr lang="en-US" altLang="zh-CN" sz="1400" dirty="0">
              <a:latin typeface="Calibri Light" panose="020F0302020204030204" pitchFamily="34" charset="0"/>
              <a:ea typeface="等线" panose="02010600030101010101" pitchFamily="2" charset="-122"/>
            </a:endParaRPr>
          </a:p>
          <a:p>
            <a:r>
              <a:rPr lang="en-US" altLang="zh-CN" sz="1400" dirty="0">
                <a:latin typeface="Calibri Light" panose="020F0302020204030204" pitchFamily="34" charset="0"/>
                <a:ea typeface="等线" panose="02010600030101010101" pitchFamily="2" charset="-122"/>
              </a:rPr>
              <a:t>*If your account will be controlled by a third party, you are required to fill out the &lt;Exempt Third Party Controller Form&gt; and &lt;Managed Account Form-Power of Attorney&gt;</a:t>
            </a:r>
          </a:p>
          <a:p>
            <a:r>
              <a:rPr lang="zh-CN" altLang="en-US" sz="1400" dirty="0">
                <a:latin typeface="Calibri Light" panose="020F0302020204030204" pitchFamily="34" charset="0"/>
                <a:ea typeface="等线" panose="02010600030101010101" pitchFamily="2" charset="-122"/>
              </a:rPr>
              <a:t>如果该账户是一个第三方控制的账户，您需要填写</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豁免第三方控制人表格</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以及</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管理账户表格</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授权书</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a:t>
            </a:r>
            <a:endParaRPr lang="en-US" altLang="zh-CN" sz="1400" dirty="0">
              <a:latin typeface="Calibri Light" panose="020F0302020204030204" pitchFamily="34" charset="0"/>
              <a:ea typeface="等线" panose="02010600030101010101" pitchFamily="2" charset="-122"/>
            </a:endParaRPr>
          </a:p>
          <a:p>
            <a:r>
              <a:rPr lang="en-US" altLang="zh-CN" sz="1400" dirty="0">
                <a:latin typeface="Calibri Light" panose="020F0302020204030204" pitchFamily="34" charset="0"/>
                <a:ea typeface="等线" panose="02010600030101010101" pitchFamily="2" charset="-122"/>
              </a:rPr>
              <a:t>*If you are going to conduct EFRP trades, you are require to fill out the &lt;Exchange for Related Positions Acknowledgement&gt;</a:t>
            </a:r>
          </a:p>
          <a:p>
            <a:r>
              <a:rPr lang="zh-CN" altLang="en-US" sz="1400" dirty="0">
                <a:latin typeface="Calibri Light" panose="020F0302020204030204" pitchFamily="34" charset="0"/>
                <a:ea typeface="等线" panose="02010600030101010101" pitchFamily="2" charset="-122"/>
              </a:rPr>
              <a:t>如果您的账户涉及期转现，请填写</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期转现确认书</a:t>
            </a:r>
            <a:r>
              <a:rPr lang="en-US" altLang="zh-CN" sz="1400" dirty="0">
                <a:latin typeface="Calibri Light" panose="020F0302020204030204" pitchFamily="34" charset="0"/>
                <a:ea typeface="等线" panose="02010600030101010101" pitchFamily="2" charset="-122"/>
              </a:rPr>
              <a:t>》</a:t>
            </a:r>
          </a:p>
          <a:p>
            <a:endParaRPr lang="en-US" altLang="zh-CN" sz="1400" dirty="0">
              <a:latin typeface="Calibri Light" panose="020F0302020204030204" pitchFamily="34" charset="0"/>
              <a:ea typeface="等线" panose="02010600030101010101" pitchFamily="2" charset="-122"/>
            </a:endParaRPr>
          </a:p>
        </p:txBody>
      </p:sp>
      <p:pic>
        <p:nvPicPr>
          <p:cNvPr id="9" name="图片 8">
            <a:extLst>
              <a:ext uri="{FF2B5EF4-FFF2-40B4-BE49-F238E27FC236}">
                <a16:creationId xmlns:a16="http://schemas.microsoft.com/office/drawing/2014/main" id="{9BBE3366-9E02-4D25-AE4A-84F08FD91C50}"/>
              </a:ext>
            </a:extLst>
          </p:cNvPr>
          <p:cNvPicPr>
            <a:picLocks noChangeAspect="1"/>
          </p:cNvPicPr>
          <p:nvPr/>
        </p:nvPicPr>
        <p:blipFill>
          <a:blip r:embed="rId5"/>
          <a:stretch>
            <a:fillRect/>
          </a:stretch>
        </p:blipFill>
        <p:spPr>
          <a:xfrm>
            <a:off x="1925068" y="5420130"/>
            <a:ext cx="3104721" cy="1235946"/>
          </a:xfrm>
          <a:prstGeom prst="rect">
            <a:avLst/>
          </a:prstGeom>
        </p:spPr>
      </p:pic>
      <p:cxnSp>
        <p:nvCxnSpPr>
          <p:cNvPr id="11" name="直接箭头连接符 10">
            <a:extLst>
              <a:ext uri="{FF2B5EF4-FFF2-40B4-BE49-F238E27FC236}">
                <a16:creationId xmlns:a16="http://schemas.microsoft.com/office/drawing/2014/main" id="{4BF6C7DF-B420-4699-8223-0FDFEF60191B}"/>
              </a:ext>
            </a:extLst>
          </p:cNvPr>
          <p:cNvCxnSpPr/>
          <p:nvPr/>
        </p:nvCxnSpPr>
        <p:spPr>
          <a:xfrm flipV="1">
            <a:off x="4792542" y="5932967"/>
            <a:ext cx="765545" cy="297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1CF5A2A9-8970-4CB0-BCE8-AE1C44A21D1B}"/>
              </a:ext>
            </a:extLst>
          </p:cNvPr>
          <p:cNvPicPr>
            <a:picLocks noChangeAspect="1"/>
          </p:cNvPicPr>
          <p:nvPr/>
        </p:nvPicPr>
        <p:blipFill>
          <a:blip r:embed="rId6"/>
          <a:stretch>
            <a:fillRect/>
          </a:stretch>
        </p:blipFill>
        <p:spPr>
          <a:xfrm>
            <a:off x="7740088" y="4583614"/>
            <a:ext cx="2081145" cy="2214359"/>
          </a:xfrm>
          <a:prstGeom prst="rect">
            <a:avLst/>
          </a:prstGeom>
        </p:spPr>
      </p:pic>
      <p:pic>
        <p:nvPicPr>
          <p:cNvPr id="13" name="图片 12">
            <a:extLst>
              <a:ext uri="{FF2B5EF4-FFF2-40B4-BE49-F238E27FC236}">
                <a16:creationId xmlns:a16="http://schemas.microsoft.com/office/drawing/2014/main" id="{E83AD20A-59F0-4960-B53E-2CDB31225073}"/>
              </a:ext>
            </a:extLst>
          </p:cNvPr>
          <p:cNvPicPr>
            <a:picLocks noChangeAspect="1"/>
          </p:cNvPicPr>
          <p:nvPr/>
        </p:nvPicPr>
        <p:blipFill>
          <a:blip r:embed="rId7"/>
          <a:stretch>
            <a:fillRect/>
          </a:stretch>
        </p:blipFill>
        <p:spPr>
          <a:xfrm>
            <a:off x="5599991" y="4600128"/>
            <a:ext cx="2056289" cy="2197845"/>
          </a:xfrm>
          <a:prstGeom prst="rect">
            <a:avLst/>
          </a:prstGeom>
        </p:spPr>
      </p:pic>
      <p:sp>
        <p:nvSpPr>
          <p:cNvPr id="14" name="文字方塊 13">
            <a:extLst>
              <a:ext uri="{FF2B5EF4-FFF2-40B4-BE49-F238E27FC236}">
                <a16:creationId xmlns:a16="http://schemas.microsoft.com/office/drawing/2014/main" id="{F4164672-9409-4F86-826E-3E835FE1D9C6}"/>
              </a:ext>
            </a:extLst>
          </p:cNvPr>
          <p:cNvSpPr txBox="1"/>
          <p:nvPr/>
        </p:nvSpPr>
        <p:spPr>
          <a:xfrm>
            <a:off x="9793294" y="4507434"/>
            <a:ext cx="2431018" cy="1954381"/>
          </a:xfrm>
          <a:prstGeom prst="rect">
            <a:avLst/>
          </a:prstGeom>
          <a:noFill/>
        </p:spPr>
        <p:txBody>
          <a:bodyPr wrap="square" rtlCol="0">
            <a:spAutoFit/>
          </a:bodyPr>
          <a:lstStyle/>
          <a:p>
            <a:r>
              <a:rPr lang="en-US" altLang="zh-CN" sz="1100" dirty="0">
                <a:latin typeface="Calibri Light" panose="020F0302020204030204" pitchFamily="34" charset="0"/>
                <a:ea typeface="等线" panose="02010600030101010101" pitchFamily="2" charset="-122"/>
              </a:rPr>
              <a:t>*If</a:t>
            </a:r>
            <a:r>
              <a:rPr lang="zh-CN" altLang="en-US" sz="1100" dirty="0">
                <a:latin typeface="Calibri Light" panose="020F0302020204030204" pitchFamily="34" charset="0"/>
                <a:ea typeface="等线" panose="02010600030101010101" pitchFamily="2" charset="-122"/>
              </a:rPr>
              <a:t> </a:t>
            </a:r>
            <a:r>
              <a:rPr lang="en-US" altLang="zh-CN" sz="1100" dirty="0">
                <a:latin typeface="Calibri Light" panose="020F0302020204030204" pitchFamily="34" charset="0"/>
                <a:ea typeface="等线" panose="02010600030101010101" pitchFamily="2" charset="-122"/>
              </a:rPr>
              <a:t>you</a:t>
            </a:r>
            <a:r>
              <a:rPr lang="zh-CN" altLang="en-US" sz="1100" dirty="0">
                <a:latin typeface="Calibri Light" panose="020F0302020204030204" pitchFamily="34" charset="0"/>
                <a:ea typeface="等线" panose="02010600030101010101" pitchFamily="2" charset="-122"/>
              </a:rPr>
              <a:t> </a:t>
            </a:r>
            <a:r>
              <a:rPr lang="en-US" altLang="zh-CN" sz="1100" dirty="0">
                <a:latin typeface="Calibri Light" panose="020F0302020204030204" pitchFamily="34" charset="0"/>
                <a:ea typeface="等线" panose="02010600030101010101" pitchFamily="2" charset="-122"/>
              </a:rPr>
              <a:t>want</a:t>
            </a:r>
            <a:r>
              <a:rPr lang="zh-CN" altLang="en-US" sz="1100" dirty="0">
                <a:latin typeface="Calibri Light" panose="020F0302020204030204" pitchFamily="34" charset="0"/>
                <a:ea typeface="等线" panose="02010600030101010101" pitchFamily="2" charset="-122"/>
              </a:rPr>
              <a:t> </a:t>
            </a:r>
            <a:r>
              <a:rPr lang="en-US" altLang="zh-CN" sz="1100" dirty="0">
                <a:latin typeface="Calibri Light" panose="020F0302020204030204" pitchFamily="34" charset="0"/>
                <a:ea typeface="等线" panose="02010600030101010101" pitchFamily="2" charset="-122"/>
              </a:rPr>
              <a:t>an</a:t>
            </a:r>
            <a:r>
              <a:rPr lang="zh-CN" altLang="en-US" sz="1100" dirty="0">
                <a:latin typeface="Calibri Light" panose="020F0302020204030204" pitchFamily="34" charset="0"/>
                <a:ea typeface="等线" panose="02010600030101010101" pitchFamily="2" charset="-122"/>
              </a:rPr>
              <a:t> </a:t>
            </a:r>
            <a:r>
              <a:rPr lang="en-US" altLang="zh-CN" sz="1100" dirty="0">
                <a:latin typeface="Calibri Light" panose="020F0302020204030204" pitchFamily="34" charset="0"/>
                <a:ea typeface="等线" panose="02010600030101010101" pitchFamily="2" charset="-122"/>
              </a:rPr>
              <a:t>additional</a:t>
            </a:r>
            <a:r>
              <a:rPr lang="zh-CN" altLang="en-US" sz="1100" dirty="0">
                <a:latin typeface="Calibri Light" panose="020F0302020204030204" pitchFamily="34" charset="0"/>
                <a:ea typeface="等线" panose="02010600030101010101" pitchFamily="2" charset="-122"/>
              </a:rPr>
              <a:t> </a:t>
            </a:r>
            <a:r>
              <a:rPr lang="en-US" altLang="zh-CN" sz="1100" dirty="0">
                <a:latin typeface="Calibri Light" panose="020F0302020204030204" pitchFamily="34" charset="0"/>
                <a:ea typeface="等线" panose="02010600030101010101" pitchFamily="2" charset="-122"/>
              </a:rPr>
              <a:t>email</a:t>
            </a:r>
            <a:r>
              <a:rPr lang="zh-CN" altLang="en-US" sz="1100" dirty="0">
                <a:latin typeface="Calibri Light" panose="020F0302020204030204" pitchFamily="34" charset="0"/>
                <a:ea typeface="等线" panose="02010600030101010101" pitchFamily="2" charset="-122"/>
              </a:rPr>
              <a:t> </a:t>
            </a:r>
            <a:r>
              <a:rPr lang="en-US" altLang="zh-CN" sz="1100" dirty="0">
                <a:latin typeface="Calibri Light" panose="020F0302020204030204" pitchFamily="34" charset="0"/>
                <a:ea typeface="等线" panose="02010600030101010101" pitchFamily="2" charset="-122"/>
              </a:rPr>
              <a:t>address</a:t>
            </a:r>
            <a:r>
              <a:rPr lang="zh-CN" altLang="en-US" sz="1100" dirty="0">
                <a:latin typeface="Calibri Light" panose="020F0302020204030204" pitchFamily="34" charset="0"/>
                <a:ea typeface="等线" panose="02010600030101010101" pitchFamily="2" charset="-122"/>
              </a:rPr>
              <a:t> </a:t>
            </a:r>
            <a:r>
              <a:rPr lang="en-US" altLang="zh-CN" sz="1100" dirty="0">
                <a:latin typeface="Calibri Light" panose="020F0302020204030204" pitchFamily="34" charset="0"/>
                <a:ea typeface="等线" panose="02010600030101010101" pitchFamily="2" charset="-122"/>
              </a:rPr>
              <a:t>to</a:t>
            </a:r>
            <a:r>
              <a:rPr lang="zh-CN" altLang="en-US" sz="1100" dirty="0">
                <a:latin typeface="Calibri Light" panose="020F0302020204030204" pitchFamily="34" charset="0"/>
                <a:ea typeface="等线" panose="02010600030101010101" pitchFamily="2" charset="-122"/>
              </a:rPr>
              <a:t> </a:t>
            </a:r>
            <a:r>
              <a:rPr lang="en-US" altLang="zh-CN" sz="1100" dirty="0">
                <a:latin typeface="Calibri Light" panose="020F0302020204030204" pitchFamily="34" charset="0"/>
                <a:ea typeface="等线" panose="02010600030101010101" pitchFamily="2" charset="-122"/>
              </a:rPr>
              <a:t>receive duplicate Customer Statements and Notices,</a:t>
            </a:r>
            <a:r>
              <a:rPr lang="zh-CN" altLang="en-US" sz="1100" dirty="0">
                <a:latin typeface="Calibri Light" panose="020F0302020204030204" pitchFamily="34" charset="0"/>
                <a:ea typeface="等线" panose="02010600030101010101" pitchFamily="2" charset="-122"/>
              </a:rPr>
              <a:t> </a:t>
            </a:r>
            <a:r>
              <a:rPr lang="en-US" altLang="zh-CN" sz="1100" dirty="0">
                <a:latin typeface="Calibri Light" panose="020F0302020204030204" pitchFamily="34" charset="0"/>
                <a:ea typeface="等线" panose="02010600030101010101" pitchFamily="2" charset="-122"/>
              </a:rPr>
              <a:t>you can add the email address here. If you leave it blank, your preferred Email above will receive the Customer Statements and Notices.</a:t>
            </a:r>
          </a:p>
          <a:p>
            <a:r>
              <a:rPr lang="zh-CN" altLang="en-US" sz="1100" dirty="0">
                <a:latin typeface="Calibri Light" panose="020F0302020204030204" pitchFamily="34" charset="0"/>
                <a:ea typeface="等线" panose="02010600030101010101" pitchFamily="2" charset="-122"/>
              </a:rPr>
              <a:t>如果您希望其他邮箱地址收到结单和通知，可以在此处填写。如果您在此留空，默认只有首选邮箱会收到结单及通知。</a:t>
            </a:r>
          </a:p>
        </p:txBody>
      </p:sp>
    </p:spTree>
    <p:extLst>
      <p:ext uri="{BB962C8B-B14F-4D97-AF65-F5344CB8AC3E}">
        <p14:creationId xmlns:p14="http://schemas.microsoft.com/office/powerpoint/2010/main" val="252664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38</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7" name="Title 2">
            <a:extLst>
              <a:ext uri="{FF2B5EF4-FFF2-40B4-BE49-F238E27FC236}">
                <a16:creationId xmlns:a16="http://schemas.microsoft.com/office/drawing/2014/main" id="{0BEFF13A-2375-41C0-BF96-D1EED1C96739}"/>
              </a:ext>
            </a:extLst>
          </p:cNvPr>
          <p:cNvSpPr txBox="1">
            <a:spLocks/>
          </p:cNvSpPr>
          <p:nvPr/>
        </p:nvSpPr>
        <p:spPr>
          <a:xfrm>
            <a:off x="270294" y="231694"/>
            <a:ext cx="8492707" cy="543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altLang="zh-CN" sz="2800" dirty="0">
                <a:solidFill>
                  <a:schemeClr val="tx1"/>
                </a:solidFill>
              </a:rPr>
              <a:t> Financial information </a:t>
            </a:r>
            <a:r>
              <a:rPr lang="zh-CN" altLang="en-US" sz="2800" dirty="0">
                <a:solidFill>
                  <a:schemeClr val="tx1"/>
                </a:solidFill>
              </a:rPr>
              <a:t>填写财务信息</a:t>
            </a:r>
            <a:endParaRPr lang="en-US" sz="2800" dirty="0">
              <a:solidFill>
                <a:schemeClr val="tx1"/>
              </a:solidFill>
            </a:endParaRPr>
          </a:p>
        </p:txBody>
      </p:sp>
      <p:pic>
        <p:nvPicPr>
          <p:cNvPr id="3" name="图片 2">
            <a:extLst>
              <a:ext uri="{FF2B5EF4-FFF2-40B4-BE49-F238E27FC236}">
                <a16:creationId xmlns:a16="http://schemas.microsoft.com/office/drawing/2014/main" id="{262F775C-6291-4474-ACB6-8D31B64C7B9B}"/>
              </a:ext>
            </a:extLst>
          </p:cNvPr>
          <p:cNvPicPr>
            <a:picLocks noChangeAspect="1"/>
          </p:cNvPicPr>
          <p:nvPr/>
        </p:nvPicPr>
        <p:blipFill rotWithShape="1">
          <a:blip r:embed="rId3"/>
          <a:srcRect t="3378"/>
          <a:stretch/>
        </p:blipFill>
        <p:spPr>
          <a:xfrm>
            <a:off x="1333763" y="905533"/>
            <a:ext cx="2917635" cy="5794744"/>
          </a:xfrm>
          <a:prstGeom prst="rect">
            <a:avLst/>
          </a:prstGeom>
        </p:spPr>
      </p:pic>
      <p:pic>
        <p:nvPicPr>
          <p:cNvPr id="4" name="图片 3">
            <a:extLst>
              <a:ext uri="{FF2B5EF4-FFF2-40B4-BE49-F238E27FC236}">
                <a16:creationId xmlns:a16="http://schemas.microsoft.com/office/drawing/2014/main" id="{5D4D7E48-0933-42F9-9DA0-CC575283F638}"/>
              </a:ext>
            </a:extLst>
          </p:cNvPr>
          <p:cNvPicPr>
            <a:picLocks noChangeAspect="1"/>
          </p:cNvPicPr>
          <p:nvPr/>
        </p:nvPicPr>
        <p:blipFill>
          <a:blip r:embed="rId4"/>
          <a:stretch>
            <a:fillRect/>
          </a:stretch>
        </p:blipFill>
        <p:spPr>
          <a:xfrm>
            <a:off x="5214821" y="1081836"/>
            <a:ext cx="3548180" cy="4694327"/>
          </a:xfrm>
          <a:prstGeom prst="rect">
            <a:avLst/>
          </a:prstGeom>
        </p:spPr>
      </p:pic>
      <p:cxnSp>
        <p:nvCxnSpPr>
          <p:cNvPr id="9" name="直接箭头连接符 8">
            <a:extLst>
              <a:ext uri="{FF2B5EF4-FFF2-40B4-BE49-F238E27FC236}">
                <a16:creationId xmlns:a16="http://schemas.microsoft.com/office/drawing/2014/main" id="{A632C482-6E31-4364-A0D7-0862246852CD}"/>
              </a:ext>
            </a:extLst>
          </p:cNvPr>
          <p:cNvCxnSpPr/>
          <p:nvPr/>
        </p:nvCxnSpPr>
        <p:spPr>
          <a:xfrm flipV="1">
            <a:off x="3944679" y="3429000"/>
            <a:ext cx="1148316" cy="373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16A8B861-BDC5-4D76-982C-307FAB50BDC7}"/>
              </a:ext>
            </a:extLst>
          </p:cNvPr>
          <p:cNvSpPr txBox="1"/>
          <p:nvPr/>
        </p:nvSpPr>
        <p:spPr>
          <a:xfrm>
            <a:off x="9334152" y="2727479"/>
            <a:ext cx="2743200" cy="1600438"/>
          </a:xfrm>
          <a:prstGeom prst="rect">
            <a:avLst/>
          </a:prstGeom>
          <a:noFill/>
        </p:spPr>
        <p:txBody>
          <a:bodyPr wrap="square" rtlCol="0">
            <a:spAutoFit/>
          </a:bodyPr>
          <a:lstStyle/>
          <a:p>
            <a:r>
              <a:rPr lang="zh-CN" altLang="en-US" sz="1400" dirty="0">
                <a:latin typeface="Calibri Light" panose="020F0302020204030204" pitchFamily="34" charset="0"/>
                <a:ea typeface="等线" panose="02010600030101010101" pitchFamily="2" charset="-122"/>
              </a:rPr>
              <a:t>*</a:t>
            </a:r>
            <a:r>
              <a:rPr lang="en-US" altLang="zh-CN" sz="1400" dirty="0">
                <a:latin typeface="Calibri Light" panose="020F0302020204030204" pitchFamily="34" charset="0"/>
                <a:ea typeface="等线" panose="02010600030101010101" pitchFamily="2" charset="-122"/>
              </a:rPr>
              <a:t>Fill the financial information based on the reality. If you do not meet the requirement, you need to sign the additional statement.</a:t>
            </a:r>
          </a:p>
          <a:p>
            <a:r>
              <a:rPr lang="zh-CN" altLang="en-US" sz="1400" dirty="0">
                <a:latin typeface="Calibri Light" panose="020F0302020204030204" pitchFamily="34" charset="0"/>
                <a:ea typeface="等线" panose="02010600030101010101" pitchFamily="2" charset="-122"/>
              </a:rPr>
              <a:t>根据实际情况填写内容，如果需要签署附加声明，请完成资料填写后再下载并填写。</a:t>
            </a:r>
          </a:p>
        </p:txBody>
      </p:sp>
    </p:spTree>
    <p:extLst>
      <p:ext uri="{BB962C8B-B14F-4D97-AF65-F5344CB8AC3E}">
        <p14:creationId xmlns:p14="http://schemas.microsoft.com/office/powerpoint/2010/main" val="313181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39</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7" name="Title 2">
            <a:extLst>
              <a:ext uri="{FF2B5EF4-FFF2-40B4-BE49-F238E27FC236}">
                <a16:creationId xmlns:a16="http://schemas.microsoft.com/office/drawing/2014/main" id="{C95007B9-708F-40BE-BE62-CCA7D6B3FE5A}"/>
              </a:ext>
            </a:extLst>
          </p:cNvPr>
          <p:cNvSpPr txBox="1">
            <a:spLocks/>
          </p:cNvSpPr>
          <p:nvPr/>
        </p:nvSpPr>
        <p:spPr>
          <a:xfrm>
            <a:off x="198854" y="152400"/>
            <a:ext cx="7016331" cy="543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altLang="zh-CN" sz="2800" dirty="0">
                <a:solidFill>
                  <a:schemeClr val="tx1"/>
                </a:solidFill>
              </a:rPr>
              <a:t>bank information </a:t>
            </a:r>
            <a:r>
              <a:rPr lang="zh-CN" altLang="en-US" sz="2800" dirty="0">
                <a:solidFill>
                  <a:schemeClr val="tx1"/>
                </a:solidFill>
              </a:rPr>
              <a:t>填写银行信息（选填）</a:t>
            </a:r>
            <a:endParaRPr lang="en-US" sz="2800" dirty="0">
              <a:solidFill>
                <a:schemeClr val="tx1"/>
              </a:solidFill>
            </a:endParaRPr>
          </a:p>
        </p:txBody>
      </p:sp>
      <p:pic>
        <p:nvPicPr>
          <p:cNvPr id="3" name="图片 2">
            <a:extLst>
              <a:ext uri="{FF2B5EF4-FFF2-40B4-BE49-F238E27FC236}">
                <a16:creationId xmlns:a16="http://schemas.microsoft.com/office/drawing/2014/main" id="{3C2F6B6E-F137-4F17-BD7A-FDC9C23AEF42}"/>
              </a:ext>
            </a:extLst>
          </p:cNvPr>
          <p:cNvPicPr>
            <a:picLocks noChangeAspect="1"/>
          </p:cNvPicPr>
          <p:nvPr/>
        </p:nvPicPr>
        <p:blipFill rotWithShape="1">
          <a:blip r:embed="rId3"/>
          <a:srcRect t="4134"/>
          <a:stretch/>
        </p:blipFill>
        <p:spPr>
          <a:xfrm>
            <a:off x="6489684" y="769694"/>
            <a:ext cx="2957916" cy="5828786"/>
          </a:xfrm>
          <a:prstGeom prst="rect">
            <a:avLst/>
          </a:prstGeom>
        </p:spPr>
      </p:pic>
      <p:pic>
        <p:nvPicPr>
          <p:cNvPr id="4" name="图片 3">
            <a:extLst>
              <a:ext uri="{FF2B5EF4-FFF2-40B4-BE49-F238E27FC236}">
                <a16:creationId xmlns:a16="http://schemas.microsoft.com/office/drawing/2014/main" id="{87564AE7-FE44-4AC5-81FD-63E2368025B4}"/>
              </a:ext>
            </a:extLst>
          </p:cNvPr>
          <p:cNvPicPr>
            <a:picLocks noChangeAspect="1"/>
          </p:cNvPicPr>
          <p:nvPr/>
        </p:nvPicPr>
        <p:blipFill rotWithShape="1">
          <a:blip r:embed="rId4"/>
          <a:srcRect t="4134"/>
          <a:stretch/>
        </p:blipFill>
        <p:spPr>
          <a:xfrm>
            <a:off x="3091079" y="769694"/>
            <a:ext cx="2957916" cy="5828786"/>
          </a:xfrm>
          <a:prstGeom prst="rect">
            <a:avLst/>
          </a:prstGeom>
        </p:spPr>
      </p:pic>
      <p:sp>
        <p:nvSpPr>
          <p:cNvPr id="8" name="TextBox 6">
            <a:extLst>
              <a:ext uri="{FF2B5EF4-FFF2-40B4-BE49-F238E27FC236}">
                <a16:creationId xmlns:a16="http://schemas.microsoft.com/office/drawing/2014/main" id="{7F8CB8F1-1CFA-4D2F-B3CB-D9E458BB4666}"/>
              </a:ext>
            </a:extLst>
          </p:cNvPr>
          <p:cNvSpPr txBox="1"/>
          <p:nvPr/>
        </p:nvSpPr>
        <p:spPr>
          <a:xfrm>
            <a:off x="9557401" y="2380521"/>
            <a:ext cx="2743200" cy="2677656"/>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*This section is not required until the application is approved and can be funded. </a:t>
            </a:r>
            <a:r>
              <a:rPr lang="en-US" altLang="zh-CN" sz="1400" dirty="0" err="1">
                <a:latin typeface="Calibri Light" panose="020F0302020204030204" pitchFamily="34" charset="0"/>
                <a:ea typeface="等线" panose="02010600030101010101" pitchFamily="2" charset="-122"/>
              </a:rPr>
              <a:t>Huatai</a:t>
            </a:r>
            <a:r>
              <a:rPr lang="en-US" altLang="zh-CN" sz="1400" dirty="0">
                <a:latin typeface="Calibri Light" panose="020F0302020204030204" pitchFamily="34" charset="0"/>
                <a:ea typeface="等线" panose="02010600030101010101" pitchFamily="2" charset="-122"/>
              </a:rPr>
              <a:t> Financial USA will keep the application bank account information on file for the future.</a:t>
            </a:r>
          </a:p>
          <a:p>
            <a:r>
              <a:rPr lang="zh-CN" altLang="en-US" sz="1400" dirty="0">
                <a:latin typeface="Calibri Light" panose="020F0302020204030204" pitchFamily="34" charset="0"/>
                <a:ea typeface="等线" panose="02010600030101010101" pitchFamily="2" charset="-122"/>
              </a:rPr>
              <a:t>银行信息在此处为选填。申请一旦获批，客户必须提供完整银行账户信息。现在提供银行账户信息有助于华泰美国前期收集客户相关资料。</a:t>
            </a:r>
            <a:endParaRPr lang="en-US" altLang="zh-CN" sz="1400" dirty="0">
              <a:latin typeface="Calibri Light" panose="020F0302020204030204" pitchFamily="34" charset="0"/>
              <a:ea typeface="等线" panose="02010600030101010101" pitchFamily="2" charset="-122"/>
            </a:endParaRPr>
          </a:p>
          <a:p>
            <a:endParaRPr lang="en-US" altLang="zh-CN" sz="1400" dirty="0">
              <a:latin typeface="Calibri Light" panose="020F0302020204030204" pitchFamily="34" charset="0"/>
              <a:ea typeface="等线" panose="02010600030101010101" pitchFamily="2" charset="-122"/>
            </a:endParaRPr>
          </a:p>
          <a:p>
            <a:endParaRPr lang="en-US" altLang="zh-CN" sz="1400" dirty="0">
              <a:latin typeface="Calibri Light" panose="020F0302020204030204" pitchFamily="34" charset="0"/>
              <a:ea typeface="等线" panose="02010600030101010101" pitchFamily="2" charset="-122"/>
            </a:endParaRPr>
          </a:p>
        </p:txBody>
      </p:sp>
      <p:sp>
        <p:nvSpPr>
          <p:cNvPr id="9" name="文字方塊 6">
            <a:extLst>
              <a:ext uri="{FF2B5EF4-FFF2-40B4-BE49-F238E27FC236}">
                <a16:creationId xmlns:a16="http://schemas.microsoft.com/office/drawing/2014/main" id="{CE672DE2-78F3-4B5F-86FD-D6C074826E85}"/>
              </a:ext>
            </a:extLst>
          </p:cNvPr>
          <p:cNvSpPr txBox="1"/>
          <p:nvPr/>
        </p:nvSpPr>
        <p:spPr>
          <a:xfrm>
            <a:off x="402369" y="2690625"/>
            <a:ext cx="2644331" cy="2031325"/>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*Please choose the ‘ABA ROUTING’ if you register with a US domestic Bank. If you choose an outside US bank as your registered bank, please choose ‘SWIFT’.</a:t>
            </a:r>
          </a:p>
          <a:p>
            <a:r>
              <a:rPr lang="zh-CN" altLang="en-US" sz="1400" dirty="0">
                <a:latin typeface="Calibri Light" panose="020F0302020204030204" pitchFamily="34" charset="0"/>
                <a:ea typeface="等线" panose="02010600030101010101" pitchFamily="2" charset="-122"/>
              </a:rPr>
              <a:t>如果您登记的银行是美国境内银行，请选择美国境内汇；</a:t>
            </a:r>
            <a:endParaRPr lang="en-US" altLang="zh-CN" sz="1400" dirty="0">
              <a:latin typeface="Calibri Light" panose="020F0302020204030204" pitchFamily="34" charset="0"/>
              <a:ea typeface="等线" panose="02010600030101010101" pitchFamily="2" charset="-122"/>
            </a:endParaRPr>
          </a:p>
          <a:p>
            <a:r>
              <a:rPr lang="zh-CN" altLang="en-US" sz="1400" dirty="0">
                <a:latin typeface="Calibri Light" panose="020F0302020204030204" pitchFamily="34" charset="0"/>
                <a:ea typeface="等线" panose="02010600030101010101" pitchFamily="2" charset="-122"/>
              </a:rPr>
              <a:t>如果您登记的银行信息是美国境外银行，请选择国际电汇。</a:t>
            </a:r>
          </a:p>
        </p:txBody>
      </p:sp>
    </p:spTree>
    <p:extLst>
      <p:ext uri="{BB962C8B-B14F-4D97-AF65-F5344CB8AC3E}">
        <p14:creationId xmlns:p14="http://schemas.microsoft.com/office/powerpoint/2010/main" val="198622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728832" y="228599"/>
            <a:ext cx="8807054" cy="9744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zh-CN" altLang="en-US" sz="3600" dirty="0">
                <a:solidFill>
                  <a:schemeClr val="tx1"/>
                </a:solidFill>
                <a:latin typeface="Calibri Light" panose="020F0302020204030204" pitchFamily="34" charset="0"/>
                <a:ea typeface="等线" panose="02010600030101010101" pitchFamily="2" charset="-122"/>
              </a:rPr>
              <a:t>下载链接 </a:t>
            </a:r>
            <a:r>
              <a:rPr lang="en-US" altLang="zh-CN" sz="3600" dirty="0">
                <a:solidFill>
                  <a:schemeClr val="tx1"/>
                </a:solidFill>
                <a:latin typeface="Calibri Light" panose="020F0302020204030204" pitchFamily="34" charset="0"/>
                <a:ea typeface="等线" panose="02010600030101010101" pitchFamily="2" charset="-122"/>
              </a:rPr>
              <a:t>link:</a:t>
            </a:r>
            <a:r>
              <a:rPr lang="zh-CN" altLang="en-US" sz="3600" dirty="0">
                <a:solidFill>
                  <a:schemeClr val="tx1"/>
                </a:solidFill>
                <a:latin typeface="Calibri Light" panose="020F0302020204030204" pitchFamily="34" charset="0"/>
                <a:ea typeface="等线" panose="02010600030101010101" pitchFamily="2" charset="-122"/>
              </a:rPr>
              <a:t> </a:t>
            </a:r>
            <a:r>
              <a:rPr lang="zh-CN" altLang="en-US" sz="2400" dirty="0">
                <a:latin typeface="Calibri Light" panose="020F0302020204030204" pitchFamily="34" charset="0"/>
                <a:ea typeface="等线" panose="02010600030101010101" pitchFamily="2" charset="-122"/>
                <a:hlinkClick r:id="rId3"/>
              </a:rPr>
              <a:t>https://openaccount.huataiusa.com</a:t>
            </a:r>
            <a:endParaRPr lang="en-US" sz="2400" u="sng"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4</a:t>
            </a:fld>
            <a:endParaRPr lang="en-US"/>
          </a:p>
        </p:txBody>
      </p:sp>
      <p:sp>
        <p:nvSpPr>
          <p:cNvPr id="6" name="Slide Number Placeholder 6"/>
          <p:cNvSpPr txBox="1">
            <a:spLocks/>
          </p:cNvSpPr>
          <p:nvPr/>
        </p:nvSpPr>
        <p:spPr>
          <a:xfrm>
            <a:off x="4762502" y="6471678"/>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8" name="文本框 7">
            <a:extLst>
              <a:ext uri="{FF2B5EF4-FFF2-40B4-BE49-F238E27FC236}">
                <a16:creationId xmlns:a16="http://schemas.microsoft.com/office/drawing/2014/main" id="{15156512-54DA-4597-B0AB-B6AB835590E8}"/>
              </a:ext>
            </a:extLst>
          </p:cNvPr>
          <p:cNvSpPr txBox="1"/>
          <p:nvPr/>
        </p:nvSpPr>
        <p:spPr>
          <a:xfrm>
            <a:off x="3474720" y="1502229"/>
            <a:ext cx="184731" cy="369332"/>
          </a:xfrm>
          <a:prstGeom prst="rect">
            <a:avLst/>
          </a:prstGeom>
          <a:noFill/>
        </p:spPr>
        <p:txBody>
          <a:bodyPr wrap="none" rtlCol="0">
            <a:spAutoFit/>
          </a:bodyPr>
          <a:lstStyle/>
          <a:p>
            <a:endParaRPr lang="zh-CN" altLang="en-US" dirty="0">
              <a:latin typeface="Calibri Light" panose="020F0302020204030204" pitchFamily="34" charset="0"/>
              <a:ea typeface="等线" panose="02010600030101010101" pitchFamily="2" charset="-122"/>
            </a:endParaRPr>
          </a:p>
        </p:txBody>
      </p:sp>
      <p:sp>
        <p:nvSpPr>
          <p:cNvPr id="7" name="文本框 6">
            <a:extLst>
              <a:ext uri="{FF2B5EF4-FFF2-40B4-BE49-F238E27FC236}">
                <a16:creationId xmlns:a16="http://schemas.microsoft.com/office/drawing/2014/main" id="{C460C6A8-9452-43BA-9A74-D9FF9B54BCA2}"/>
              </a:ext>
            </a:extLst>
          </p:cNvPr>
          <p:cNvSpPr txBox="1"/>
          <p:nvPr/>
        </p:nvSpPr>
        <p:spPr>
          <a:xfrm>
            <a:off x="728833" y="1225230"/>
            <a:ext cx="8807053" cy="646331"/>
          </a:xfrm>
          <a:prstGeom prst="rect">
            <a:avLst/>
          </a:prstGeom>
          <a:noFill/>
        </p:spPr>
        <p:txBody>
          <a:bodyPr wrap="square" rtlCol="0">
            <a:spAutoFit/>
          </a:bodyPr>
          <a:lstStyle/>
          <a:p>
            <a:r>
              <a:rPr lang="zh-CN" altLang="en-US" dirty="0">
                <a:latin typeface="Calibri Light" panose="020F0302020204030204" pitchFamily="34" charset="0"/>
                <a:ea typeface="等线" panose="02010600030101010101" pitchFamily="2" charset="-122"/>
              </a:rPr>
              <a:t>打开网页后需要扫描二维码下载手机开户软件</a:t>
            </a:r>
            <a:endParaRPr lang="en-US" altLang="zh-CN" dirty="0">
              <a:latin typeface="Calibri Light" panose="020F0302020204030204" pitchFamily="34" charset="0"/>
              <a:ea typeface="等线" panose="02010600030101010101" pitchFamily="2" charset="-122"/>
            </a:endParaRPr>
          </a:p>
          <a:p>
            <a:r>
              <a:rPr lang="en-US" altLang="zh-CN" dirty="0">
                <a:latin typeface="Calibri Light" panose="020F0302020204030204" pitchFamily="34" charset="0"/>
                <a:ea typeface="等线" panose="02010600030101010101" pitchFamily="2" charset="-122"/>
              </a:rPr>
              <a:t>Scan the QR code to download the account opening app.</a:t>
            </a:r>
            <a:endParaRPr lang="zh-CN" altLang="en-US" dirty="0">
              <a:latin typeface="Calibri Light" panose="020F0302020204030204" pitchFamily="34" charset="0"/>
              <a:ea typeface="等线" panose="02010600030101010101" pitchFamily="2" charset="-122"/>
            </a:endParaRPr>
          </a:p>
        </p:txBody>
      </p:sp>
      <p:pic>
        <p:nvPicPr>
          <p:cNvPr id="9" name="图片 8">
            <a:extLst>
              <a:ext uri="{FF2B5EF4-FFF2-40B4-BE49-F238E27FC236}">
                <a16:creationId xmlns:a16="http://schemas.microsoft.com/office/drawing/2014/main" id="{8C8D6B3B-E380-41ED-B6C1-D0217288F9CC}"/>
              </a:ext>
            </a:extLst>
          </p:cNvPr>
          <p:cNvPicPr>
            <a:picLocks noChangeAspect="1"/>
          </p:cNvPicPr>
          <p:nvPr/>
        </p:nvPicPr>
        <p:blipFill>
          <a:blip r:embed="rId5"/>
          <a:stretch>
            <a:fillRect/>
          </a:stretch>
        </p:blipFill>
        <p:spPr>
          <a:xfrm>
            <a:off x="212651" y="1893694"/>
            <a:ext cx="8187070" cy="3522344"/>
          </a:xfrm>
          <a:prstGeom prst="rect">
            <a:avLst/>
          </a:prstGeom>
        </p:spPr>
      </p:pic>
      <p:pic>
        <p:nvPicPr>
          <p:cNvPr id="10" name="图片 9">
            <a:extLst>
              <a:ext uri="{FF2B5EF4-FFF2-40B4-BE49-F238E27FC236}">
                <a16:creationId xmlns:a16="http://schemas.microsoft.com/office/drawing/2014/main" id="{883408D4-CC11-47AB-8B13-11ECA1C51CE8}"/>
              </a:ext>
            </a:extLst>
          </p:cNvPr>
          <p:cNvPicPr>
            <a:picLocks noChangeAspect="1"/>
          </p:cNvPicPr>
          <p:nvPr/>
        </p:nvPicPr>
        <p:blipFill>
          <a:blip r:embed="rId6"/>
          <a:stretch>
            <a:fillRect/>
          </a:stretch>
        </p:blipFill>
        <p:spPr>
          <a:xfrm>
            <a:off x="8763001" y="1122874"/>
            <a:ext cx="3280222" cy="5416038"/>
          </a:xfrm>
          <a:prstGeom prst="rect">
            <a:avLst/>
          </a:prstGeom>
        </p:spPr>
      </p:pic>
      <p:cxnSp>
        <p:nvCxnSpPr>
          <p:cNvPr id="12" name="直接箭头连接符 11">
            <a:extLst>
              <a:ext uri="{FF2B5EF4-FFF2-40B4-BE49-F238E27FC236}">
                <a16:creationId xmlns:a16="http://schemas.microsoft.com/office/drawing/2014/main" id="{9D082801-9CC2-4228-85C8-FAE1799BFDC6}"/>
              </a:ext>
            </a:extLst>
          </p:cNvPr>
          <p:cNvCxnSpPr>
            <a:cxnSpLocks/>
          </p:cNvCxnSpPr>
          <p:nvPr/>
        </p:nvCxnSpPr>
        <p:spPr>
          <a:xfrm flipV="1">
            <a:off x="6283842" y="2181269"/>
            <a:ext cx="2574852" cy="56323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9380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40</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7" name="文字方塊 7">
            <a:extLst>
              <a:ext uri="{FF2B5EF4-FFF2-40B4-BE49-F238E27FC236}">
                <a16:creationId xmlns:a16="http://schemas.microsoft.com/office/drawing/2014/main" id="{0E24C100-6ABE-4410-B7E3-E55D4230B130}"/>
              </a:ext>
            </a:extLst>
          </p:cNvPr>
          <p:cNvSpPr txBox="1"/>
          <p:nvPr/>
        </p:nvSpPr>
        <p:spPr>
          <a:xfrm>
            <a:off x="198854" y="110627"/>
            <a:ext cx="3489413" cy="584775"/>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Corporate – Tax</a:t>
            </a:r>
            <a:r>
              <a:rPr lang="zh-CN" altLang="en-US" dirty="0">
                <a:latin typeface="Calibri Light" panose="020F0302020204030204" pitchFamily="34" charset="0"/>
                <a:ea typeface="等线" panose="02010600030101010101" pitchFamily="2" charset="-122"/>
              </a:rPr>
              <a:t> </a:t>
            </a:r>
            <a:r>
              <a:rPr lang="en-US" altLang="zh-CN" dirty="0">
                <a:latin typeface="Calibri Light" panose="020F0302020204030204" pitchFamily="34" charset="0"/>
                <a:ea typeface="等线" panose="02010600030101010101" pitchFamily="2" charset="-122"/>
              </a:rPr>
              <a:t>Information</a:t>
            </a:r>
          </a:p>
          <a:p>
            <a:r>
              <a:rPr lang="zh-CN" altLang="en-US" sz="1400" dirty="0">
                <a:latin typeface="Calibri Light" panose="020F0302020204030204" pitchFamily="34" charset="0"/>
                <a:ea typeface="等线" panose="02010600030101010101" pitchFamily="2" charset="-122"/>
              </a:rPr>
              <a:t>公司－税务信息</a:t>
            </a:r>
          </a:p>
        </p:txBody>
      </p:sp>
      <p:pic>
        <p:nvPicPr>
          <p:cNvPr id="3" name="图片 2">
            <a:extLst>
              <a:ext uri="{FF2B5EF4-FFF2-40B4-BE49-F238E27FC236}">
                <a16:creationId xmlns:a16="http://schemas.microsoft.com/office/drawing/2014/main" id="{0FC1439A-8773-428E-A24B-8938C83C2DD2}"/>
              </a:ext>
            </a:extLst>
          </p:cNvPr>
          <p:cNvPicPr>
            <a:picLocks noChangeAspect="1"/>
          </p:cNvPicPr>
          <p:nvPr/>
        </p:nvPicPr>
        <p:blipFill>
          <a:blip r:embed="rId3"/>
          <a:stretch>
            <a:fillRect/>
          </a:stretch>
        </p:blipFill>
        <p:spPr>
          <a:xfrm>
            <a:off x="6223735" y="1409382"/>
            <a:ext cx="2768056" cy="4039235"/>
          </a:xfrm>
          <a:prstGeom prst="rect">
            <a:avLst/>
          </a:prstGeom>
        </p:spPr>
      </p:pic>
      <p:pic>
        <p:nvPicPr>
          <p:cNvPr id="4" name="图片 3">
            <a:extLst>
              <a:ext uri="{FF2B5EF4-FFF2-40B4-BE49-F238E27FC236}">
                <a16:creationId xmlns:a16="http://schemas.microsoft.com/office/drawing/2014/main" id="{4187D02F-F813-4313-AE09-828974D0F505}"/>
              </a:ext>
            </a:extLst>
          </p:cNvPr>
          <p:cNvPicPr>
            <a:picLocks noChangeAspect="1"/>
          </p:cNvPicPr>
          <p:nvPr/>
        </p:nvPicPr>
        <p:blipFill>
          <a:blip r:embed="rId4"/>
          <a:stretch>
            <a:fillRect/>
          </a:stretch>
        </p:blipFill>
        <p:spPr>
          <a:xfrm>
            <a:off x="2863230" y="1945758"/>
            <a:ext cx="3239413" cy="3083441"/>
          </a:xfrm>
          <a:prstGeom prst="rect">
            <a:avLst/>
          </a:prstGeom>
        </p:spPr>
      </p:pic>
      <p:sp>
        <p:nvSpPr>
          <p:cNvPr id="9" name="TextBox 6">
            <a:extLst>
              <a:ext uri="{FF2B5EF4-FFF2-40B4-BE49-F238E27FC236}">
                <a16:creationId xmlns:a16="http://schemas.microsoft.com/office/drawing/2014/main" id="{5F08B2DC-4D02-4ECD-ACD3-FE3C3C7183AE}"/>
              </a:ext>
            </a:extLst>
          </p:cNvPr>
          <p:cNvSpPr txBox="1"/>
          <p:nvPr/>
        </p:nvSpPr>
        <p:spPr>
          <a:xfrm>
            <a:off x="9112882" y="1368420"/>
            <a:ext cx="2768056" cy="3970318"/>
          </a:xfrm>
          <a:prstGeom prst="rect">
            <a:avLst/>
          </a:prstGeom>
          <a:noFill/>
        </p:spPr>
        <p:txBody>
          <a:bodyPr wrap="square" rtlCol="0">
            <a:spAutoFit/>
          </a:bodyPr>
          <a:lstStyle/>
          <a:p>
            <a:pPr algn="just"/>
            <a:r>
              <a:rPr lang="en-US" altLang="zh-CN" sz="1400" dirty="0">
                <a:latin typeface="Calibri Light" panose="020F0302020204030204" pitchFamily="34" charset="0"/>
                <a:ea typeface="等线" panose="02010600030101010101" pitchFamily="2" charset="-122"/>
              </a:rPr>
              <a:t>*If you are a U.S. customer or a non-U.S. customer subjecting to U.S. taxes,</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and you are exempt from backup withholding, please fill in the Exemption Code information required (you can click the “W9 Instruction” for reference to get the code). Please note that you don’t need to submit a separate W9 form to HTUSA. </a:t>
            </a:r>
          </a:p>
          <a:p>
            <a:endParaRPr lang="en-US" altLang="zh-CN" sz="1400" dirty="0">
              <a:latin typeface="Calibri Light" panose="020F0302020204030204" pitchFamily="34" charset="0"/>
              <a:ea typeface="等线" panose="02010600030101010101" pitchFamily="2" charset="-122"/>
            </a:endParaRPr>
          </a:p>
          <a:p>
            <a:pPr algn="just"/>
            <a:r>
              <a:rPr lang="zh-CN" altLang="en-US" sz="1400" dirty="0">
                <a:latin typeface="Calibri Light" panose="020F0302020204030204" pitchFamily="34" charset="0"/>
                <a:ea typeface="等线" panose="02010600030101010101" pitchFamily="2" charset="-122"/>
              </a:rPr>
              <a:t>如果此两处您均选择“是”，即您需要向美国政府纳税但是您有预扣税务豁免权，请填写相应豁免代码（您可以点击“</a:t>
            </a:r>
            <a:r>
              <a:rPr lang="en-US" altLang="zh-CN" sz="1400" dirty="0">
                <a:latin typeface="Calibri Light" panose="020F0302020204030204" pitchFamily="34" charset="0"/>
                <a:ea typeface="等线" panose="02010600030101010101" pitchFamily="2" charset="-122"/>
              </a:rPr>
              <a:t>W9</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Instruction</a:t>
            </a:r>
            <a:r>
              <a:rPr lang="zh-CN" altLang="en-US" sz="1400" dirty="0">
                <a:latin typeface="Calibri Light" panose="020F0302020204030204" pitchFamily="34" charset="0"/>
                <a:ea typeface="等线" panose="02010600030101010101" pitchFamily="2" charset="-122"/>
              </a:rPr>
              <a:t>”查看您的豁免代码）。请注意您不需要另行向华泰美国上传提交</a:t>
            </a:r>
            <a:r>
              <a:rPr lang="en-US" altLang="zh-CN" sz="1400" dirty="0">
                <a:latin typeface="Calibri Light" panose="020F0302020204030204" pitchFamily="34" charset="0"/>
                <a:ea typeface="等线" panose="02010600030101010101" pitchFamily="2" charset="-122"/>
              </a:rPr>
              <a:t>W9</a:t>
            </a:r>
            <a:r>
              <a:rPr lang="zh-CN" altLang="en-US" sz="1400" dirty="0">
                <a:latin typeface="Calibri Light" panose="020F0302020204030204" pitchFamily="34" charset="0"/>
                <a:ea typeface="等线" panose="02010600030101010101" pitchFamily="2" charset="-122"/>
              </a:rPr>
              <a:t>表格。</a:t>
            </a:r>
            <a:endParaRPr lang="en-US" altLang="zh-CN" sz="1400" dirty="0">
              <a:latin typeface="Calibri Light" panose="020F0302020204030204" pitchFamily="34" charset="0"/>
              <a:ea typeface="等线" panose="02010600030101010101" pitchFamily="2" charset="-122"/>
            </a:endParaRPr>
          </a:p>
        </p:txBody>
      </p:sp>
      <p:sp>
        <p:nvSpPr>
          <p:cNvPr id="10" name="TextBox 6">
            <a:extLst>
              <a:ext uri="{FF2B5EF4-FFF2-40B4-BE49-F238E27FC236}">
                <a16:creationId xmlns:a16="http://schemas.microsoft.com/office/drawing/2014/main" id="{0C75A03E-C96C-451C-B1C0-802BEFD7E947}"/>
              </a:ext>
            </a:extLst>
          </p:cNvPr>
          <p:cNvSpPr txBox="1"/>
          <p:nvPr/>
        </p:nvSpPr>
        <p:spPr>
          <a:xfrm>
            <a:off x="119022" y="937533"/>
            <a:ext cx="2676692" cy="4832092"/>
          </a:xfrm>
          <a:prstGeom prst="rect">
            <a:avLst/>
          </a:prstGeom>
          <a:noFill/>
        </p:spPr>
        <p:txBody>
          <a:bodyPr wrap="square" rtlCol="0">
            <a:spAutoFit/>
          </a:bodyPr>
          <a:lstStyle/>
          <a:p>
            <a:pPr algn="just"/>
            <a:r>
              <a:rPr lang="en-US" altLang="zh-CN" sz="1400" dirty="0">
                <a:latin typeface="Calibri Light" panose="020F0302020204030204" pitchFamily="34" charset="0"/>
                <a:ea typeface="等线" panose="02010600030101010101" pitchFamily="2" charset="-122"/>
              </a:rPr>
              <a:t>*If you are neither a U.S. customer nor a non-U.S. customer subjecting to U.S. taxes, please</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download the W-8BEN/W-8BENE form from the link above for reference.</a:t>
            </a:r>
          </a:p>
          <a:p>
            <a:pPr algn="just"/>
            <a:r>
              <a:rPr lang="zh-CN" altLang="en-US" sz="1400" dirty="0">
                <a:latin typeface="Calibri Light" panose="020F0302020204030204" pitchFamily="34" charset="0"/>
                <a:ea typeface="等线" panose="02010600030101010101" pitchFamily="2" charset="-122"/>
              </a:rPr>
              <a:t>如果您此处选择“不是”，即您不是美国的客户或者需要向美国政府纳税的客户，请参考</a:t>
            </a:r>
            <a:r>
              <a:rPr lang="en-US" altLang="zh-CN" sz="1400" dirty="0">
                <a:latin typeface="Calibri Light" panose="020F0302020204030204" pitchFamily="34" charset="0"/>
                <a:ea typeface="等线" panose="02010600030101010101" pitchFamily="2" charset="-122"/>
              </a:rPr>
              <a:t>W-8BEN/W-8BENE</a:t>
            </a:r>
            <a:r>
              <a:rPr lang="zh-CN" altLang="en-US" sz="1400" dirty="0">
                <a:latin typeface="Calibri Light" panose="020F0302020204030204" pitchFamily="34" charset="0"/>
                <a:ea typeface="等线" panose="02010600030101010101" pitchFamily="2" charset="-122"/>
              </a:rPr>
              <a:t>表格填写及下载链接，您可点击查看、参考。</a:t>
            </a:r>
            <a:endParaRPr lang="en-US" altLang="zh-CN" sz="1400" dirty="0">
              <a:latin typeface="Calibri Light" panose="020F0302020204030204" pitchFamily="34" charset="0"/>
              <a:ea typeface="等线" panose="02010600030101010101" pitchFamily="2" charset="-122"/>
            </a:endParaRPr>
          </a:p>
          <a:p>
            <a:pPr algn="just"/>
            <a:endParaRPr lang="en-US" altLang="zh-CN" sz="1400" dirty="0">
              <a:latin typeface="Calibri Light" panose="020F0302020204030204" pitchFamily="34" charset="0"/>
              <a:ea typeface="等线" panose="02010600030101010101" pitchFamily="2" charset="-122"/>
            </a:endParaRPr>
          </a:p>
          <a:p>
            <a:pPr algn="just"/>
            <a:endParaRPr lang="en-US" altLang="zh-CN" sz="1400" dirty="0">
              <a:latin typeface="Calibri Light" panose="020F0302020204030204" pitchFamily="34" charset="0"/>
              <a:ea typeface="等线" panose="02010600030101010101" pitchFamily="2" charset="-122"/>
            </a:endParaRPr>
          </a:p>
          <a:p>
            <a:pPr algn="just"/>
            <a:r>
              <a:rPr lang="en-US" altLang="zh-CN" sz="1400" dirty="0">
                <a:latin typeface="Calibri Light" panose="020F0302020204030204" pitchFamily="34" charset="0"/>
                <a:ea typeface="等线" panose="02010600030101010101" pitchFamily="2" charset="-122"/>
              </a:rPr>
              <a:t>*Please note that by clicking the “Yes” button, you agree to the following terms appeared on the W-8 form, and you don’t need to upload another W-8 form.</a:t>
            </a:r>
          </a:p>
          <a:p>
            <a:pPr algn="just"/>
            <a:r>
              <a:rPr lang="zh-CN" altLang="en-US" sz="1400" dirty="0">
                <a:latin typeface="Calibri Light" panose="020F0302020204030204" pitchFamily="34" charset="0"/>
                <a:ea typeface="等线" panose="02010600030101010101" pitchFamily="2" charset="-122"/>
              </a:rPr>
              <a:t>请注意，点击“是”代表您同意了以下条款（这些条款从</a:t>
            </a:r>
            <a:r>
              <a:rPr lang="en-US" altLang="zh-CN" sz="1400" dirty="0">
                <a:latin typeface="Calibri Light" panose="020F0302020204030204" pitchFamily="34" charset="0"/>
                <a:ea typeface="等线" panose="02010600030101010101" pitchFamily="2" charset="-122"/>
              </a:rPr>
              <a:t>W-8</a:t>
            </a:r>
            <a:r>
              <a:rPr lang="zh-CN" altLang="en-US" sz="1400" dirty="0">
                <a:latin typeface="Calibri Light" panose="020F0302020204030204" pitchFamily="34" charset="0"/>
                <a:ea typeface="等线" panose="02010600030101010101" pitchFamily="2" charset="-122"/>
              </a:rPr>
              <a:t>表中摘录而来），您不需要另行向华泰美国上传提交</a:t>
            </a:r>
            <a:r>
              <a:rPr lang="en-US" altLang="zh-CN" sz="1400" dirty="0">
                <a:latin typeface="Calibri Light" panose="020F0302020204030204" pitchFamily="34" charset="0"/>
                <a:ea typeface="等线" panose="02010600030101010101" pitchFamily="2" charset="-122"/>
              </a:rPr>
              <a:t>W-8</a:t>
            </a:r>
            <a:r>
              <a:rPr lang="zh-CN" altLang="en-US" sz="1400" dirty="0">
                <a:latin typeface="Calibri Light" panose="020F0302020204030204" pitchFamily="34" charset="0"/>
                <a:ea typeface="等线" panose="02010600030101010101" pitchFamily="2" charset="-122"/>
              </a:rPr>
              <a:t>表格。</a:t>
            </a:r>
            <a:endParaRPr lang="en-US" altLang="zh-CN" sz="1400" dirty="0">
              <a:latin typeface="Calibri Light" panose="020F0302020204030204" pitchFamily="34" charset="0"/>
              <a:ea typeface="等线" panose="02010600030101010101" pitchFamily="2" charset="-122"/>
            </a:endParaRPr>
          </a:p>
        </p:txBody>
      </p:sp>
      <p:cxnSp>
        <p:nvCxnSpPr>
          <p:cNvPr id="12" name="直接箭头连接符 11">
            <a:extLst>
              <a:ext uri="{FF2B5EF4-FFF2-40B4-BE49-F238E27FC236}">
                <a16:creationId xmlns:a16="http://schemas.microsoft.com/office/drawing/2014/main" id="{CD478F7B-84FF-46DE-9B32-58561F59A7BF}"/>
              </a:ext>
            </a:extLst>
          </p:cNvPr>
          <p:cNvCxnSpPr/>
          <p:nvPr/>
        </p:nvCxnSpPr>
        <p:spPr>
          <a:xfrm flipH="1">
            <a:off x="2862668" y="4029739"/>
            <a:ext cx="319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A32C1110-A7C7-4523-A9F7-09C7F4DA0161}"/>
              </a:ext>
            </a:extLst>
          </p:cNvPr>
          <p:cNvCxnSpPr>
            <a:cxnSpLocks/>
          </p:cNvCxnSpPr>
          <p:nvPr/>
        </p:nvCxnSpPr>
        <p:spPr>
          <a:xfrm flipH="1" flipV="1">
            <a:off x="2795714" y="1908544"/>
            <a:ext cx="2868245" cy="1110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720F9CD5-238C-42C5-8CA2-3965874E99F4}"/>
              </a:ext>
            </a:extLst>
          </p:cNvPr>
          <p:cNvSpPr/>
          <p:nvPr/>
        </p:nvSpPr>
        <p:spPr>
          <a:xfrm>
            <a:off x="8218967" y="2109444"/>
            <a:ext cx="893915" cy="6911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sp>
        <p:nvSpPr>
          <p:cNvPr id="18" name="椭圆 17">
            <a:extLst>
              <a:ext uri="{FF2B5EF4-FFF2-40B4-BE49-F238E27FC236}">
                <a16:creationId xmlns:a16="http://schemas.microsoft.com/office/drawing/2014/main" id="{FAD7BCFB-DFBD-4F84-9687-0F418487636D}"/>
              </a:ext>
            </a:extLst>
          </p:cNvPr>
          <p:cNvSpPr/>
          <p:nvPr/>
        </p:nvSpPr>
        <p:spPr>
          <a:xfrm>
            <a:off x="6116916" y="2957149"/>
            <a:ext cx="1442833" cy="6911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223010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41</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pic>
        <p:nvPicPr>
          <p:cNvPr id="3" name="图片 2">
            <a:extLst>
              <a:ext uri="{FF2B5EF4-FFF2-40B4-BE49-F238E27FC236}">
                <a16:creationId xmlns:a16="http://schemas.microsoft.com/office/drawing/2014/main" id="{66C71A8D-83AF-44C3-88C8-D82360BAAF34}"/>
              </a:ext>
            </a:extLst>
          </p:cNvPr>
          <p:cNvPicPr>
            <a:picLocks noChangeAspect="1"/>
          </p:cNvPicPr>
          <p:nvPr/>
        </p:nvPicPr>
        <p:blipFill rotWithShape="1">
          <a:blip r:embed="rId3"/>
          <a:srcRect t="3876"/>
          <a:stretch/>
        </p:blipFill>
        <p:spPr>
          <a:xfrm>
            <a:off x="1557048" y="265814"/>
            <a:ext cx="3336324" cy="6592186"/>
          </a:xfrm>
          <a:prstGeom prst="rect">
            <a:avLst/>
          </a:prstGeom>
        </p:spPr>
      </p:pic>
      <p:sp>
        <p:nvSpPr>
          <p:cNvPr id="8" name="文字方塊 6">
            <a:extLst>
              <a:ext uri="{FF2B5EF4-FFF2-40B4-BE49-F238E27FC236}">
                <a16:creationId xmlns:a16="http://schemas.microsoft.com/office/drawing/2014/main" id="{503B09EF-4422-4660-A56D-A559D9A32F0E}"/>
              </a:ext>
            </a:extLst>
          </p:cNvPr>
          <p:cNvSpPr txBox="1"/>
          <p:nvPr/>
        </p:nvSpPr>
        <p:spPr>
          <a:xfrm>
            <a:off x="5890437" y="1843525"/>
            <a:ext cx="3776029" cy="4247317"/>
          </a:xfrm>
          <a:prstGeom prst="rect">
            <a:avLst/>
          </a:prstGeom>
          <a:noFill/>
        </p:spPr>
        <p:txBody>
          <a:bodyPr wrap="square" rtlCol="0">
            <a:spAutoFit/>
          </a:bodyPr>
          <a:lstStyle/>
          <a:p>
            <a:pPr algn="just"/>
            <a:endParaRPr lang="en-US" altLang="zh-CN" sz="1400" dirty="0">
              <a:latin typeface="Calibri Light" panose="020F0302020204030204" pitchFamily="34" charset="0"/>
              <a:ea typeface="等线" panose="02010600030101010101" pitchFamily="2" charset="-122"/>
            </a:endParaRPr>
          </a:p>
          <a:p>
            <a:pPr algn="just"/>
            <a:r>
              <a:rPr lang="en-US" altLang="zh-CN" sz="1400" dirty="0">
                <a:latin typeface="Calibri Light" panose="020F0302020204030204" pitchFamily="34" charset="0"/>
                <a:ea typeface="等线" panose="02010600030101010101" pitchFamily="2" charset="-122"/>
              </a:rPr>
              <a:t>Once you have completed all the sections, please go to </a:t>
            </a:r>
            <a:r>
              <a:rPr lang="en-US" altLang="zh-CN" sz="1400" dirty="0">
                <a:latin typeface="Calibri Light" panose="020F0302020204030204" pitchFamily="34" charset="0"/>
                <a:ea typeface="等线" panose="02010600030101010101" pitchFamily="2" charset="-122"/>
                <a:hlinkClick r:id="rId4" action="ppaction://hlinksldjump"/>
              </a:rPr>
              <a:t>next step</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 </a:t>
            </a:r>
            <a:endParaRPr lang="en-US" altLang="zh-CN" sz="1400" dirty="0">
              <a:latin typeface="Calibri Light" panose="020F0302020204030204" pitchFamily="34" charset="0"/>
              <a:ea typeface="等线" panose="02010600030101010101" pitchFamily="2" charset="-122"/>
            </a:endParaRPr>
          </a:p>
          <a:p>
            <a:pPr algn="just"/>
            <a:endParaRPr lang="en-US" altLang="zh-CN" sz="1400" dirty="0">
              <a:latin typeface="Calibri Light" panose="020F0302020204030204" pitchFamily="34" charset="0"/>
              <a:ea typeface="等线" panose="02010600030101010101" pitchFamily="2" charset="-122"/>
            </a:endParaRPr>
          </a:p>
          <a:p>
            <a:pPr algn="just"/>
            <a:r>
              <a:rPr lang="zh-CN" altLang="en-US" sz="1400" dirty="0">
                <a:latin typeface="Calibri Light" panose="020F0302020204030204" pitchFamily="34" charset="0"/>
                <a:ea typeface="等线" panose="02010600030101010101" pitchFamily="2" charset="-122"/>
              </a:rPr>
              <a:t>每一部份资料填写完成后，请检查是否所有信息都已经录入完整（如左图所示，绿色小圈代表填写完整；若出现带缺口的小圈，则代表该部分缺少信息）。填写完整后，您可进入</a:t>
            </a:r>
            <a:r>
              <a:rPr lang="zh-CN" altLang="en-US" sz="1400" dirty="0">
                <a:latin typeface="Calibri Light" panose="020F0302020204030204" pitchFamily="34" charset="0"/>
                <a:ea typeface="等线" panose="02010600030101010101" pitchFamily="2" charset="-122"/>
                <a:hlinkClick r:id="rId4" action="ppaction://hlinksldjump"/>
              </a:rPr>
              <a:t>下一步</a:t>
            </a:r>
            <a:r>
              <a:rPr lang="zh-CN" altLang="en-US" sz="1400" dirty="0">
                <a:latin typeface="Calibri Light" panose="020F0302020204030204" pitchFamily="34" charset="0"/>
                <a:ea typeface="等线" panose="02010600030101010101" pitchFamily="2" charset="-122"/>
              </a:rPr>
              <a:t>。</a:t>
            </a:r>
            <a:endParaRPr lang="en-US" altLang="zh-CN" sz="1400" dirty="0">
              <a:latin typeface="Calibri Light" panose="020F0302020204030204" pitchFamily="34" charset="0"/>
              <a:ea typeface="等线" panose="02010600030101010101" pitchFamily="2" charset="-122"/>
            </a:endParaRPr>
          </a:p>
          <a:p>
            <a:pPr algn="just"/>
            <a:endParaRPr lang="en-US" altLang="zh-CN" sz="1400" dirty="0">
              <a:latin typeface="Calibri Light" panose="020F0302020204030204" pitchFamily="34" charset="0"/>
              <a:ea typeface="等线" panose="02010600030101010101" pitchFamily="2" charset="-122"/>
            </a:endParaRPr>
          </a:p>
          <a:p>
            <a:pPr algn="just"/>
            <a:r>
              <a:rPr lang="en-US" altLang="zh-CN" sz="1400" dirty="0">
                <a:latin typeface="Calibri Light" panose="020F0302020204030204" pitchFamily="34" charset="0"/>
                <a:ea typeface="等线" panose="02010600030101010101" pitchFamily="2" charset="-122"/>
              </a:rPr>
              <a:t>When you finish filling out the information</a:t>
            </a:r>
            <a:r>
              <a:rPr lang="zh-CN" altLang="en-US" sz="1400" dirty="0">
                <a:latin typeface="Calibri Light" panose="020F0302020204030204" pitchFamily="34" charset="0"/>
                <a:ea typeface="等线" panose="02010600030101010101" pitchFamily="2" charset="-122"/>
              </a:rPr>
              <a:t>，</a:t>
            </a:r>
            <a:r>
              <a:rPr lang="en-US" altLang="zh-CN" sz="1400" dirty="0">
                <a:latin typeface="Calibri Light" panose="020F0302020204030204" pitchFamily="34" charset="0"/>
                <a:ea typeface="等线" panose="02010600030101010101" pitchFamily="2" charset="-122"/>
              </a:rPr>
              <a:t>you can go to the next step, referring to Step 3 and Step 4 of Individual Account Opening</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to sign and upload the documents. </a:t>
            </a:r>
          </a:p>
          <a:p>
            <a:pPr algn="just"/>
            <a:r>
              <a:rPr lang="zh-CN" altLang="en-US" sz="1400" dirty="0">
                <a:latin typeface="Calibri Light" panose="020F0302020204030204" pitchFamily="34" charset="0"/>
                <a:ea typeface="等线" panose="02010600030101010101" pitchFamily="2" charset="-122"/>
              </a:rPr>
              <a:t>完成机构资料填写后，可参照个人开户的步骤</a:t>
            </a:r>
            <a:r>
              <a:rPr lang="en-US" altLang="zh-CN" sz="1400" dirty="0">
                <a:latin typeface="Calibri Light" panose="020F0302020204030204" pitchFamily="34" charset="0"/>
                <a:ea typeface="等线" panose="02010600030101010101" pitchFamily="2" charset="-122"/>
              </a:rPr>
              <a:t>3</a:t>
            </a:r>
            <a:r>
              <a:rPr lang="zh-CN" altLang="en-US" sz="1400" dirty="0">
                <a:latin typeface="Calibri Light" panose="020F0302020204030204" pitchFamily="34" charset="0"/>
                <a:ea typeface="等线" panose="02010600030101010101" pitchFamily="2" charset="-122"/>
              </a:rPr>
              <a:t>与步骤</a:t>
            </a:r>
            <a:r>
              <a:rPr lang="en-US" altLang="zh-CN" sz="1400" dirty="0">
                <a:latin typeface="Calibri Light" panose="020F0302020204030204" pitchFamily="34" charset="0"/>
                <a:ea typeface="等线" panose="02010600030101010101" pitchFamily="2" charset="-122"/>
              </a:rPr>
              <a:t>4</a:t>
            </a:r>
            <a:r>
              <a:rPr lang="zh-CN" altLang="en-US" sz="1400" dirty="0">
                <a:latin typeface="Calibri Light" panose="020F0302020204030204" pitchFamily="34" charset="0"/>
                <a:ea typeface="等线" panose="02010600030101010101" pitchFamily="2" charset="-122"/>
              </a:rPr>
              <a:t>签署协议与上传所需的附件声明。即可等待开户审核。</a:t>
            </a:r>
          </a:p>
          <a:p>
            <a:pPr algn="just"/>
            <a:endParaRPr lang="en-US" altLang="zh-CN" sz="1400" dirty="0">
              <a:latin typeface="Calibri Light" panose="020F0302020204030204" pitchFamily="34" charset="0"/>
              <a:ea typeface="等线" panose="02010600030101010101" pitchFamily="2" charset="-122"/>
            </a:endParaRPr>
          </a:p>
          <a:p>
            <a:endParaRPr lang="zh-CN" altLang="en-US"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23606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42</a:t>
            </a:fld>
            <a:endParaRPr lang="en-US"/>
          </a:p>
        </p:txBody>
      </p:sp>
      <p:sp>
        <p:nvSpPr>
          <p:cNvPr id="6" name="Slide Number Placeholder 6"/>
          <p:cNvSpPr txBox="1">
            <a:spLocks/>
          </p:cNvSpPr>
          <p:nvPr/>
        </p:nvSpPr>
        <p:spPr>
          <a:xfrm>
            <a:off x="4762502" y="6471678"/>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7" name="文本框 6"/>
          <p:cNvSpPr txBox="1"/>
          <p:nvPr/>
        </p:nvSpPr>
        <p:spPr>
          <a:xfrm>
            <a:off x="2146260" y="2710268"/>
            <a:ext cx="7750628" cy="1631216"/>
          </a:xfrm>
          <a:prstGeom prst="rect">
            <a:avLst/>
          </a:prstGeom>
          <a:noFill/>
        </p:spPr>
        <p:txBody>
          <a:bodyPr wrap="square" rtlCol="0">
            <a:spAutoFit/>
          </a:bodyPr>
          <a:lstStyle/>
          <a:p>
            <a:pPr algn="ctr"/>
            <a:r>
              <a:rPr lang="en-US" altLang="zh-CN" sz="5000" dirty="0">
                <a:latin typeface="Calibri Light" panose="020F0302020204030204" pitchFamily="34" charset="0"/>
                <a:ea typeface="等线" panose="02010600030101010101" pitchFamily="2" charset="-122"/>
              </a:rPr>
              <a:t>LIMITED LIABILITY COMPANY</a:t>
            </a:r>
            <a:br>
              <a:rPr lang="en-US" altLang="zh-CN" sz="5000" dirty="0">
                <a:latin typeface="Calibri Light" panose="020F0302020204030204" pitchFamily="34" charset="0"/>
                <a:ea typeface="等线" panose="02010600030101010101" pitchFamily="2" charset="-122"/>
              </a:rPr>
            </a:br>
            <a:r>
              <a:rPr lang="zh-CN" altLang="en-US" sz="5000" dirty="0">
                <a:latin typeface="Calibri Light" panose="020F0302020204030204" pitchFamily="34" charset="0"/>
                <a:ea typeface="等线" panose="02010600030101010101" pitchFamily="2" charset="-122"/>
              </a:rPr>
              <a:t>有限责任公司帐户</a:t>
            </a:r>
            <a:endParaRPr kumimoji="1" lang="zh-CN" altLang="en-US" sz="5000"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165328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43</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pic>
        <p:nvPicPr>
          <p:cNvPr id="4" name="图片 3">
            <a:extLst>
              <a:ext uri="{FF2B5EF4-FFF2-40B4-BE49-F238E27FC236}">
                <a16:creationId xmlns:a16="http://schemas.microsoft.com/office/drawing/2014/main" id="{7BC50B9F-33D0-4FDD-AD06-D9D6F4DBA513}"/>
              </a:ext>
            </a:extLst>
          </p:cNvPr>
          <p:cNvPicPr>
            <a:picLocks noChangeAspect="1"/>
          </p:cNvPicPr>
          <p:nvPr/>
        </p:nvPicPr>
        <p:blipFill>
          <a:blip r:embed="rId3"/>
          <a:stretch>
            <a:fillRect/>
          </a:stretch>
        </p:blipFill>
        <p:spPr>
          <a:xfrm>
            <a:off x="1505060" y="851027"/>
            <a:ext cx="2994322" cy="5870448"/>
          </a:xfrm>
          <a:prstGeom prst="rect">
            <a:avLst/>
          </a:prstGeom>
        </p:spPr>
      </p:pic>
      <p:sp>
        <p:nvSpPr>
          <p:cNvPr id="9" name="Title 2">
            <a:extLst>
              <a:ext uri="{FF2B5EF4-FFF2-40B4-BE49-F238E27FC236}">
                <a16:creationId xmlns:a16="http://schemas.microsoft.com/office/drawing/2014/main" id="{025A50A0-0303-4687-867C-3AD2618E91E0}"/>
              </a:ext>
            </a:extLst>
          </p:cNvPr>
          <p:cNvSpPr txBox="1">
            <a:spLocks/>
          </p:cNvSpPr>
          <p:nvPr/>
        </p:nvSpPr>
        <p:spPr>
          <a:xfrm>
            <a:off x="311062" y="264105"/>
            <a:ext cx="7050614" cy="543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altLang="zh-CN" sz="2800" dirty="0">
                <a:solidFill>
                  <a:schemeClr val="tx1"/>
                </a:solidFill>
                <a:latin typeface="Calibri Light" panose="020F0302020204030204" pitchFamily="34" charset="0"/>
                <a:ea typeface="等线" panose="02010600030101010101" pitchFamily="2" charset="-122"/>
              </a:rPr>
              <a:t>Application</a:t>
            </a:r>
            <a:r>
              <a:rPr lang="zh-CN" altLang="en-US" sz="2800" dirty="0">
                <a:solidFill>
                  <a:schemeClr val="tx1"/>
                </a:solidFill>
                <a:latin typeface="Calibri Light" panose="020F0302020204030204" pitchFamily="34" charset="0"/>
                <a:ea typeface="等线" panose="02010600030101010101" pitchFamily="2" charset="-122"/>
              </a:rPr>
              <a:t> </a:t>
            </a:r>
            <a:r>
              <a:rPr lang="en-US" altLang="zh-CN" sz="2800" dirty="0">
                <a:solidFill>
                  <a:schemeClr val="tx1"/>
                </a:solidFill>
                <a:latin typeface="Calibri Light" panose="020F0302020204030204" pitchFamily="34" charset="0"/>
                <a:ea typeface="等线" panose="02010600030101010101" pitchFamily="2" charset="-122"/>
              </a:rPr>
              <a:t>documents </a:t>
            </a:r>
            <a:r>
              <a:rPr lang="zh-CN" altLang="en-US" sz="2800" dirty="0">
                <a:solidFill>
                  <a:schemeClr val="tx1"/>
                </a:solidFill>
                <a:latin typeface="Calibri Light" panose="020F0302020204030204" pitchFamily="34" charset="0"/>
                <a:ea typeface="等线" panose="02010600030101010101" pitchFamily="2" charset="-122"/>
              </a:rPr>
              <a:t>申请所需文件</a:t>
            </a:r>
            <a:endParaRPr lang="en-US" sz="2800" dirty="0">
              <a:solidFill>
                <a:schemeClr val="tx1"/>
              </a:solidFill>
              <a:latin typeface="Calibri Light" panose="020F0302020204030204" pitchFamily="34" charset="0"/>
            </a:endParaRPr>
          </a:p>
        </p:txBody>
      </p:sp>
      <p:sp>
        <p:nvSpPr>
          <p:cNvPr id="10" name="文本框 9">
            <a:extLst>
              <a:ext uri="{FF2B5EF4-FFF2-40B4-BE49-F238E27FC236}">
                <a16:creationId xmlns:a16="http://schemas.microsoft.com/office/drawing/2014/main" id="{310F637A-39DB-451A-9986-BABAA1F339BD}"/>
              </a:ext>
            </a:extLst>
          </p:cNvPr>
          <p:cNvSpPr txBox="1"/>
          <p:nvPr/>
        </p:nvSpPr>
        <p:spPr>
          <a:xfrm>
            <a:off x="8610600" y="1933926"/>
            <a:ext cx="2849880" cy="2062103"/>
          </a:xfrm>
          <a:prstGeom prst="rect">
            <a:avLst/>
          </a:prstGeom>
          <a:noFill/>
        </p:spPr>
        <p:txBody>
          <a:bodyPr wrap="square" rtlCol="0">
            <a:spAutoFit/>
          </a:bodyPr>
          <a:lstStyle/>
          <a:p>
            <a:r>
              <a:rPr kumimoji="1" lang="en-US" altLang="zh-CN" sz="1600" dirty="0">
                <a:latin typeface="Calibri Light" panose="020F0302020204030204" pitchFamily="34" charset="0"/>
                <a:ea typeface="等线" panose="02010600030101010101" pitchFamily="2" charset="-122"/>
              </a:rPr>
              <a:t>*Same as the Corporate account, you are required to fill in the following information. </a:t>
            </a:r>
            <a:r>
              <a:rPr lang="en-US" altLang="zh-CN" sz="1600" dirty="0">
                <a:latin typeface="Calibri Light" panose="020F0302020204030204" pitchFamily="34" charset="0"/>
                <a:ea typeface="等线" panose="02010600030101010101" pitchFamily="2" charset="-122"/>
              </a:rPr>
              <a:t>Please refer to the Corporate</a:t>
            </a:r>
            <a:r>
              <a:rPr lang="zh-CN" altLang="en-US" sz="1600" dirty="0">
                <a:latin typeface="Calibri Light" panose="020F0302020204030204" pitchFamily="34" charset="0"/>
                <a:ea typeface="等线" panose="02010600030101010101" pitchFamily="2" charset="-122"/>
              </a:rPr>
              <a:t> </a:t>
            </a:r>
            <a:r>
              <a:rPr lang="en-US" altLang="zh-CN" sz="1600" dirty="0">
                <a:latin typeface="Calibri Light" panose="020F0302020204030204" pitchFamily="34" charset="0"/>
                <a:ea typeface="等线" panose="02010600030101010101" pitchFamily="2" charset="-122"/>
              </a:rPr>
              <a:t>account opening section for details.</a:t>
            </a:r>
            <a:endParaRPr kumimoji="1" lang="en-US" altLang="zh-CN" sz="1600" dirty="0">
              <a:latin typeface="Calibri Light" panose="020F0302020204030204" pitchFamily="34" charset="0"/>
              <a:ea typeface="等线" panose="02010600030101010101" pitchFamily="2" charset="-122"/>
            </a:endParaRPr>
          </a:p>
          <a:p>
            <a:r>
              <a:rPr kumimoji="1" lang="zh-CN" altLang="en-US" sz="1600" dirty="0">
                <a:latin typeface="Calibri Light" panose="020F0302020204030204" pitchFamily="34" charset="0"/>
                <a:ea typeface="等线" panose="02010600030101010101" pitchFamily="2" charset="-122"/>
              </a:rPr>
              <a:t>与公司账户相同，您需要填写以下信息。</a:t>
            </a:r>
            <a:r>
              <a:rPr lang="zh-CN" altLang="en-US" sz="1600" dirty="0">
                <a:latin typeface="Calibri Light" panose="020F0302020204030204" pitchFamily="34" charset="0"/>
                <a:ea typeface="等线" panose="02010600030101010101" pitchFamily="2" charset="-122"/>
              </a:rPr>
              <a:t>有关填写内容与注意事项请参考</a:t>
            </a:r>
            <a:r>
              <a:rPr lang="zh-CN" altLang="en-US" sz="1600" dirty="0">
                <a:solidFill>
                  <a:srgbClr val="C00000"/>
                </a:solidFill>
                <a:latin typeface="Calibri Light" panose="020F0302020204030204" pitchFamily="34" charset="0"/>
                <a:ea typeface="等线" panose="02010600030101010101" pitchFamily="2" charset="-122"/>
                <a:hlinkClick r:id="rId4" action="ppaction://hlinksldjump"/>
              </a:rPr>
              <a:t>公司帐户</a:t>
            </a:r>
            <a:r>
              <a:rPr lang="zh-CN" altLang="en-US" sz="1600" dirty="0">
                <a:latin typeface="Calibri Light" panose="020F0302020204030204" pitchFamily="34" charset="0"/>
                <a:ea typeface="等线" panose="02010600030101010101" pitchFamily="2" charset="-122"/>
              </a:rPr>
              <a:t>部分。</a:t>
            </a:r>
            <a:endParaRPr lang="en-US" altLang="zh-CN" sz="1600" dirty="0">
              <a:latin typeface="Calibri Light" panose="020F0302020204030204" pitchFamily="34" charset="0"/>
              <a:ea typeface="等线" panose="02010600030101010101" pitchFamily="2" charset="-122"/>
            </a:endParaRPr>
          </a:p>
        </p:txBody>
      </p:sp>
      <p:pic>
        <p:nvPicPr>
          <p:cNvPr id="11" name="图片 10">
            <a:extLst>
              <a:ext uri="{FF2B5EF4-FFF2-40B4-BE49-F238E27FC236}">
                <a16:creationId xmlns:a16="http://schemas.microsoft.com/office/drawing/2014/main" id="{20B6720E-1338-4314-A784-F9EF1262AFAB}"/>
              </a:ext>
            </a:extLst>
          </p:cNvPr>
          <p:cNvPicPr>
            <a:picLocks noChangeAspect="1"/>
          </p:cNvPicPr>
          <p:nvPr/>
        </p:nvPicPr>
        <p:blipFill rotWithShape="1">
          <a:blip r:embed="rId5"/>
          <a:srcRect t="3851"/>
          <a:stretch/>
        </p:blipFill>
        <p:spPr>
          <a:xfrm>
            <a:off x="5040369" y="851027"/>
            <a:ext cx="2970281" cy="5870449"/>
          </a:xfrm>
          <a:prstGeom prst="rect">
            <a:avLst/>
          </a:prstGeom>
        </p:spPr>
      </p:pic>
    </p:spTree>
    <p:extLst>
      <p:ext uri="{BB962C8B-B14F-4D97-AF65-F5344CB8AC3E}">
        <p14:creationId xmlns:p14="http://schemas.microsoft.com/office/powerpoint/2010/main" val="4526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44</a:t>
            </a:fld>
            <a:endParaRPr lang="en-US"/>
          </a:p>
        </p:txBody>
      </p:sp>
      <p:sp>
        <p:nvSpPr>
          <p:cNvPr id="6" name="Slide Number Placeholder 6"/>
          <p:cNvSpPr txBox="1">
            <a:spLocks/>
          </p:cNvSpPr>
          <p:nvPr/>
        </p:nvSpPr>
        <p:spPr>
          <a:xfrm>
            <a:off x="4762502" y="6471678"/>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7" name="文本框 6"/>
          <p:cNvSpPr txBox="1"/>
          <p:nvPr/>
        </p:nvSpPr>
        <p:spPr>
          <a:xfrm>
            <a:off x="2146260" y="2710268"/>
            <a:ext cx="7750628" cy="1631216"/>
          </a:xfrm>
          <a:prstGeom prst="rect">
            <a:avLst/>
          </a:prstGeom>
          <a:noFill/>
        </p:spPr>
        <p:txBody>
          <a:bodyPr wrap="square" rtlCol="0">
            <a:spAutoFit/>
          </a:bodyPr>
          <a:lstStyle/>
          <a:p>
            <a:pPr algn="ctr"/>
            <a:r>
              <a:rPr lang="en-US" altLang="zh-CN" sz="5000" dirty="0">
                <a:latin typeface="Calibri Light" panose="020F0302020204030204" pitchFamily="34" charset="0"/>
                <a:ea typeface="等线" panose="02010600030101010101" pitchFamily="2" charset="-122"/>
              </a:rPr>
              <a:t>PARTNERSHIP</a:t>
            </a:r>
            <a:br>
              <a:rPr lang="en-US" altLang="zh-CN" sz="5000" dirty="0">
                <a:latin typeface="Calibri Light" panose="020F0302020204030204" pitchFamily="34" charset="0"/>
                <a:ea typeface="等线" panose="02010600030101010101" pitchFamily="2" charset="-122"/>
              </a:rPr>
            </a:br>
            <a:r>
              <a:rPr lang="zh-CN" altLang="en-US" sz="5000" dirty="0">
                <a:latin typeface="Calibri Light" panose="020F0302020204030204" pitchFamily="34" charset="0"/>
                <a:ea typeface="等线" panose="02010600030101010101" pitchFamily="2" charset="-122"/>
              </a:rPr>
              <a:t>合伙制帐户</a:t>
            </a:r>
            <a:endParaRPr kumimoji="1" lang="zh-CN" altLang="en-US" sz="5000"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197898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45</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pic>
        <p:nvPicPr>
          <p:cNvPr id="3" name="图片 2">
            <a:extLst>
              <a:ext uri="{FF2B5EF4-FFF2-40B4-BE49-F238E27FC236}">
                <a16:creationId xmlns:a16="http://schemas.microsoft.com/office/drawing/2014/main" id="{E1944A53-2BCD-4063-8EA0-97F36B904A2F}"/>
              </a:ext>
            </a:extLst>
          </p:cNvPr>
          <p:cNvPicPr>
            <a:picLocks noChangeAspect="1"/>
          </p:cNvPicPr>
          <p:nvPr/>
        </p:nvPicPr>
        <p:blipFill>
          <a:blip r:embed="rId3"/>
          <a:stretch>
            <a:fillRect/>
          </a:stretch>
        </p:blipFill>
        <p:spPr>
          <a:xfrm>
            <a:off x="510850" y="1225296"/>
            <a:ext cx="4383368" cy="3096768"/>
          </a:xfrm>
          <a:prstGeom prst="rect">
            <a:avLst/>
          </a:prstGeom>
        </p:spPr>
      </p:pic>
      <p:pic>
        <p:nvPicPr>
          <p:cNvPr id="4" name="图片 3">
            <a:extLst>
              <a:ext uri="{FF2B5EF4-FFF2-40B4-BE49-F238E27FC236}">
                <a16:creationId xmlns:a16="http://schemas.microsoft.com/office/drawing/2014/main" id="{372320A0-383A-4744-B526-2353D8FDC8C4}"/>
              </a:ext>
            </a:extLst>
          </p:cNvPr>
          <p:cNvPicPr>
            <a:picLocks noChangeAspect="1"/>
          </p:cNvPicPr>
          <p:nvPr/>
        </p:nvPicPr>
        <p:blipFill>
          <a:blip r:embed="rId4"/>
          <a:stretch>
            <a:fillRect/>
          </a:stretch>
        </p:blipFill>
        <p:spPr>
          <a:xfrm>
            <a:off x="5372115" y="1225296"/>
            <a:ext cx="4268311" cy="4407408"/>
          </a:xfrm>
          <a:prstGeom prst="rect">
            <a:avLst/>
          </a:prstGeom>
        </p:spPr>
      </p:pic>
      <p:pic>
        <p:nvPicPr>
          <p:cNvPr id="7" name="图片 6">
            <a:extLst>
              <a:ext uri="{FF2B5EF4-FFF2-40B4-BE49-F238E27FC236}">
                <a16:creationId xmlns:a16="http://schemas.microsoft.com/office/drawing/2014/main" id="{55CE37FD-53CF-495C-A28C-018B547A9E14}"/>
              </a:ext>
            </a:extLst>
          </p:cNvPr>
          <p:cNvPicPr>
            <a:picLocks noChangeAspect="1"/>
          </p:cNvPicPr>
          <p:nvPr/>
        </p:nvPicPr>
        <p:blipFill>
          <a:blip r:embed="rId5"/>
          <a:stretch>
            <a:fillRect/>
          </a:stretch>
        </p:blipFill>
        <p:spPr>
          <a:xfrm>
            <a:off x="330656" y="317417"/>
            <a:ext cx="7175614" cy="755970"/>
          </a:xfrm>
          <a:prstGeom prst="rect">
            <a:avLst/>
          </a:prstGeom>
        </p:spPr>
      </p:pic>
      <p:sp>
        <p:nvSpPr>
          <p:cNvPr id="9" name="文本框 8">
            <a:extLst>
              <a:ext uri="{FF2B5EF4-FFF2-40B4-BE49-F238E27FC236}">
                <a16:creationId xmlns:a16="http://schemas.microsoft.com/office/drawing/2014/main" id="{81E3813A-B19E-4951-91A0-40318BC12C23}"/>
              </a:ext>
            </a:extLst>
          </p:cNvPr>
          <p:cNvSpPr txBox="1"/>
          <p:nvPr/>
        </p:nvSpPr>
        <p:spPr>
          <a:xfrm>
            <a:off x="510850" y="4812440"/>
            <a:ext cx="4016510" cy="1384995"/>
          </a:xfrm>
          <a:prstGeom prst="rect">
            <a:avLst/>
          </a:prstGeom>
          <a:noFill/>
        </p:spPr>
        <p:txBody>
          <a:bodyPr wrap="square" rtlCol="0">
            <a:spAutoFit/>
          </a:bodyPr>
          <a:lstStyle/>
          <a:p>
            <a:r>
              <a:rPr kumimoji="1" lang="en-US" altLang="zh-CN" sz="1400" dirty="0">
                <a:latin typeface="Calibri Light" panose="020F0302020204030204" pitchFamily="34" charset="0"/>
                <a:ea typeface="等线" panose="02010600030101010101" pitchFamily="2" charset="-122"/>
              </a:rPr>
              <a:t>*Please indicate the number of </a:t>
            </a:r>
            <a:r>
              <a:rPr kumimoji="1" lang="en-US" altLang="zh-CN" sz="1400" u="sng" dirty="0">
                <a:solidFill>
                  <a:srgbClr val="C00000"/>
                </a:solidFill>
                <a:latin typeface="Calibri Light" panose="020F0302020204030204" pitchFamily="34" charset="0"/>
                <a:ea typeface="等线" panose="02010600030101010101" pitchFamily="2" charset="-122"/>
              </a:rPr>
              <a:t>General Partners.</a:t>
            </a:r>
          </a:p>
          <a:p>
            <a:endParaRPr kumimoji="1" lang="en-US" altLang="zh-CN" sz="1400" dirty="0">
              <a:latin typeface="Calibri Light" panose="020F0302020204030204" pitchFamily="34" charset="0"/>
              <a:ea typeface="等线" panose="02010600030101010101" pitchFamily="2" charset="-122"/>
            </a:endParaRPr>
          </a:p>
          <a:p>
            <a:r>
              <a:rPr kumimoji="1" lang="zh-CN" altLang="en-US" sz="1400" dirty="0">
                <a:latin typeface="Calibri Light" panose="020F0302020204030204" pitchFamily="34" charset="0"/>
                <a:ea typeface="等线" panose="02010600030101010101" pitchFamily="2" charset="-122"/>
              </a:rPr>
              <a:t>此处应填入</a:t>
            </a:r>
            <a:r>
              <a:rPr kumimoji="1" lang="zh-CN" altLang="en-US" sz="1400" u="sng" dirty="0">
                <a:solidFill>
                  <a:srgbClr val="C00000"/>
                </a:solidFill>
                <a:latin typeface="Calibri Light" panose="020F0302020204030204" pitchFamily="34" charset="0"/>
                <a:ea typeface="等线" panose="02010600030101010101" pitchFamily="2" charset="-122"/>
              </a:rPr>
              <a:t>普通合伙人</a:t>
            </a:r>
            <a:r>
              <a:rPr kumimoji="1" lang="zh-CN" altLang="en-US" sz="1400" dirty="0">
                <a:latin typeface="Calibri Light" panose="020F0302020204030204" pitchFamily="34" charset="0"/>
                <a:ea typeface="等线" panose="02010600030101010101" pitchFamily="2" charset="-122"/>
              </a:rPr>
              <a:t>数量。有限合伙人可不用记入其中（</a:t>
            </a:r>
            <a:r>
              <a:rPr lang="zh-CN" altLang="en-US" sz="1400" dirty="0">
                <a:latin typeface="Calibri Light" panose="020F0302020204030204" pitchFamily="34" charset="0"/>
                <a:ea typeface="等线" panose="02010600030101010101" pitchFamily="2" charset="-122"/>
              </a:rPr>
              <a:t>普通合伙人对合伙企业债务承担无限连带责任，有限合伙人以其认缴的出资额为限对合伙企业债务承担责任）。</a:t>
            </a:r>
            <a:endParaRPr kumimoji="1" lang="en-US" altLang="zh-CN" sz="1400" dirty="0">
              <a:latin typeface="Calibri Light" panose="020F0302020204030204" pitchFamily="34" charset="0"/>
              <a:ea typeface="等线" panose="02010600030101010101" pitchFamily="2" charset="-122"/>
            </a:endParaRPr>
          </a:p>
        </p:txBody>
      </p:sp>
      <p:cxnSp>
        <p:nvCxnSpPr>
          <p:cNvPr id="11" name="直接箭头连接符 10">
            <a:extLst>
              <a:ext uri="{FF2B5EF4-FFF2-40B4-BE49-F238E27FC236}">
                <a16:creationId xmlns:a16="http://schemas.microsoft.com/office/drawing/2014/main" id="{6B41E890-F7DA-497C-8B86-5765BF1E0F36}"/>
              </a:ext>
            </a:extLst>
          </p:cNvPr>
          <p:cNvCxnSpPr/>
          <p:nvPr/>
        </p:nvCxnSpPr>
        <p:spPr>
          <a:xfrm flipH="1" flipV="1">
            <a:off x="1670304" y="4047744"/>
            <a:ext cx="231648" cy="658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78B9144A-FA11-47E5-8351-26C3F6201493}"/>
              </a:ext>
            </a:extLst>
          </p:cNvPr>
          <p:cNvSpPr txBox="1"/>
          <p:nvPr/>
        </p:nvSpPr>
        <p:spPr>
          <a:xfrm>
            <a:off x="9982200" y="2069408"/>
            <a:ext cx="1979292" cy="954107"/>
          </a:xfrm>
          <a:prstGeom prst="rect">
            <a:avLst/>
          </a:prstGeom>
          <a:noFill/>
        </p:spPr>
        <p:txBody>
          <a:bodyPr wrap="square" rtlCol="0">
            <a:spAutoFit/>
          </a:bodyPr>
          <a:lstStyle/>
          <a:p>
            <a:r>
              <a:rPr kumimoji="1" lang="en-US" altLang="zh-CN" sz="1400" dirty="0">
                <a:latin typeface="Calibri Light" panose="020F0302020204030204" pitchFamily="34" charset="0"/>
                <a:ea typeface="等线" panose="02010600030101010101" pitchFamily="2" charset="-122"/>
              </a:rPr>
              <a:t>Application documents for Partnership</a:t>
            </a:r>
          </a:p>
          <a:p>
            <a:r>
              <a:rPr kumimoji="1" lang="zh-CN" altLang="en-US" sz="1400" dirty="0">
                <a:latin typeface="Calibri Light" panose="020F0302020204030204" pitchFamily="34" charset="0"/>
                <a:ea typeface="等线" panose="02010600030101010101" pitchFamily="2" charset="-122"/>
              </a:rPr>
              <a:t>合伙制所需其它补充文件</a:t>
            </a:r>
          </a:p>
        </p:txBody>
      </p:sp>
    </p:spTree>
    <p:extLst>
      <p:ext uri="{BB962C8B-B14F-4D97-AF65-F5344CB8AC3E}">
        <p14:creationId xmlns:p14="http://schemas.microsoft.com/office/powerpoint/2010/main" val="193216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46</a:t>
            </a:fld>
            <a:endParaRPr lang="en-US"/>
          </a:p>
        </p:txBody>
      </p:sp>
      <p:sp>
        <p:nvSpPr>
          <p:cNvPr id="6" name="Slide Number Placeholder 6"/>
          <p:cNvSpPr txBox="1">
            <a:spLocks/>
          </p:cNvSpPr>
          <p:nvPr/>
        </p:nvSpPr>
        <p:spPr>
          <a:xfrm>
            <a:off x="9491979" y="6598480"/>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pic>
        <p:nvPicPr>
          <p:cNvPr id="3" name="图片 2">
            <a:extLst>
              <a:ext uri="{FF2B5EF4-FFF2-40B4-BE49-F238E27FC236}">
                <a16:creationId xmlns:a16="http://schemas.microsoft.com/office/drawing/2014/main" id="{D59EF607-09BA-487B-B4CF-3D7293123DA4}"/>
              </a:ext>
            </a:extLst>
          </p:cNvPr>
          <p:cNvPicPr>
            <a:picLocks noChangeAspect="1"/>
          </p:cNvPicPr>
          <p:nvPr/>
        </p:nvPicPr>
        <p:blipFill>
          <a:blip r:embed="rId3"/>
          <a:stretch>
            <a:fillRect/>
          </a:stretch>
        </p:blipFill>
        <p:spPr>
          <a:xfrm>
            <a:off x="8119872" y="839152"/>
            <a:ext cx="2900914" cy="5699760"/>
          </a:xfrm>
          <a:prstGeom prst="rect">
            <a:avLst/>
          </a:prstGeom>
        </p:spPr>
      </p:pic>
      <p:sp>
        <p:nvSpPr>
          <p:cNvPr id="7" name="文本框 6">
            <a:extLst>
              <a:ext uri="{FF2B5EF4-FFF2-40B4-BE49-F238E27FC236}">
                <a16:creationId xmlns:a16="http://schemas.microsoft.com/office/drawing/2014/main" id="{77823A1E-4DFB-4582-9C55-138405FA0DEE}"/>
              </a:ext>
            </a:extLst>
          </p:cNvPr>
          <p:cNvSpPr txBox="1"/>
          <p:nvPr/>
        </p:nvSpPr>
        <p:spPr>
          <a:xfrm>
            <a:off x="311062" y="1669680"/>
            <a:ext cx="3773258" cy="2739211"/>
          </a:xfrm>
          <a:prstGeom prst="rect">
            <a:avLst/>
          </a:prstGeom>
          <a:noFill/>
        </p:spPr>
        <p:txBody>
          <a:bodyPr wrap="square" rtlCol="0">
            <a:spAutoFit/>
          </a:bodyPr>
          <a:lstStyle/>
          <a:p>
            <a:r>
              <a:rPr kumimoji="1" lang="en-US" altLang="zh-CN" sz="1600" dirty="0">
                <a:latin typeface="Calibri Light" panose="020F0302020204030204" pitchFamily="34" charset="0"/>
                <a:ea typeface="等线" panose="02010600030101010101" pitchFamily="2" charset="-122"/>
              </a:rPr>
              <a:t>Same as the Corporate account, you are required to fill in the following information. Besides, you also need to fill in the General Partners’ information. </a:t>
            </a:r>
            <a:r>
              <a:rPr lang="en-US" altLang="zh-CN" sz="1600" dirty="0">
                <a:latin typeface="Calibri Light" panose="020F0302020204030204" pitchFamily="34" charset="0"/>
                <a:ea typeface="等线" panose="02010600030101010101" pitchFamily="2" charset="-122"/>
              </a:rPr>
              <a:t>Please refer to the </a:t>
            </a:r>
            <a:r>
              <a:rPr lang="en-US" altLang="zh-CN" sz="1600" dirty="0">
                <a:latin typeface="Calibri Light" panose="020F0302020204030204" pitchFamily="34" charset="0"/>
                <a:ea typeface="等线" panose="02010600030101010101" pitchFamily="2" charset="-122"/>
                <a:hlinkClick r:id="rId4" action="ppaction://hlinksldjump">
                  <a:extLst>
                    <a:ext uri="{A12FA001-AC4F-418D-AE19-62706E023703}">
                      <ahyp:hlinkClr xmlns:ahyp="http://schemas.microsoft.com/office/drawing/2018/hyperlinkcolor" val="tx"/>
                    </a:ext>
                  </a:extLst>
                </a:hlinkClick>
              </a:rPr>
              <a:t>Corporate</a:t>
            </a:r>
            <a:r>
              <a:rPr lang="en-US" altLang="zh-CN" sz="1600" dirty="0">
                <a:latin typeface="Calibri Light" panose="020F0302020204030204" pitchFamily="34" charset="0"/>
                <a:ea typeface="等线" panose="02010600030101010101" pitchFamily="2" charset="-122"/>
              </a:rPr>
              <a:t>/</a:t>
            </a:r>
            <a:r>
              <a:rPr lang="en-US" altLang="zh-CN" sz="1600" dirty="0">
                <a:latin typeface="Calibri Light" panose="020F0302020204030204" pitchFamily="34" charset="0"/>
                <a:ea typeface="等线" panose="02010600030101010101" pitchFamily="2" charset="-122"/>
                <a:hlinkClick r:id="rId5" action="ppaction://hlinksldjump">
                  <a:extLst>
                    <a:ext uri="{A12FA001-AC4F-418D-AE19-62706E023703}">
                      <ahyp:hlinkClr xmlns:ahyp="http://schemas.microsoft.com/office/drawing/2018/hyperlinkcolor" val="tx"/>
                    </a:ext>
                  </a:extLst>
                </a:hlinkClick>
              </a:rPr>
              <a:t>Individual</a:t>
            </a:r>
            <a:r>
              <a:rPr lang="zh-CN" altLang="en-US" sz="1600" dirty="0">
                <a:latin typeface="Calibri Light" panose="020F0302020204030204" pitchFamily="34" charset="0"/>
                <a:ea typeface="等线" panose="02010600030101010101" pitchFamily="2" charset="-122"/>
              </a:rPr>
              <a:t> </a:t>
            </a:r>
            <a:r>
              <a:rPr lang="en-US" altLang="zh-CN" sz="1600" dirty="0">
                <a:latin typeface="Calibri Light" panose="020F0302020204030204" pitchFamily="34" charset="0"/>
                <a:ea typeface="等线" panose="02010600030101010101" pitchFamily="2" charset="-122"/>
              </a:rPr>
              <a:t>account opening section for details.</a:t>
            </a:r>
            <a:endParaRPr kumimoji="1" lang="en-US" altLang="zh-CN" sz="1600" dirty="0">
              <a:latin typeface="Calibri Light" panose="020F0302020204030204" pitchFamily="34" charset="0"/>
              <a:ea typeface="等线" panose="02010600030101010101" pitchFamily="2" charset="-122"/>
            </a:endParaRPr>
          </a:p>
          <a:p>
            <a:r>
              <a:rPr kumimoji="1" lang="zh-CN" altLang="en-US" sz="1600" dirty="0">
                <a:latin typeface="Calibri Light" panose="020F0302020204030204" pitchFamily="34" charset="0"/>
                <a:ea typeface="等线" panose="02010600030101010101" pitchFamily="2" charset="-122"/>
              </a:rPr>
              <a:t>与公司账户相同，您需要填写以下信息。同时您也需要填写普通合伙人信息。</a:t>
            </a:r>
            <a:r>
              <a:rPr lang="zh-CN" altLang="en-US" sz="1600" dirty="0">
                <a:latin typeface="Calibri Light" panose="020F0302020204030204" pitchFamily="34" charset="0"/>
                <a:ea typeface="等线" panose="02010600030101010101" pitchFamily="2" charset="-122"/>
              </a:rPr>
              <a:t>有关填写内容与注意事项请参考</a:t>
            </a:r>
            <a:r>
              <a:rPr lang="zh-CN" altLang="en-US" sz="1600" dirty="0">
                <a:latin typeface="Calibri Light" panose="020F0302020204030204" pitchFamily="34" charset="0"/>
                <a:ea typeface="等线" panose="02010600030101010101" pitchFamily="2" charset="-122"/>
                <a:hlinkClick r:id="rId4" action="ppaction://hlinksldjump">
                  <a:extLst>
                    <a:ext uri="{A12FA001-AC4F-418D-AE19-62706E023703}">
                      <ahyp:hlinkClr xmlns:ahyp="http://schemas.microsoft.com/office/drawing/2018/hyperlinkcolor" val="tx"/>
                    </a:ext>
                  </a:extLst>
                </a:hlinkClick>
              </a:rPr>
              <a:t>公司账户</a:t>
            </a:r>
            <a:r>
              <a:rPr lang="zh-CN" altLang="en-US" sz="1600" dirty="0">
                <a:latin typeface="Calibri Light" panose="020F0302020204030204" pitchFamily="34" charset="0"/>
                <a:ea typeface="等线" panose="02010600030101010101" pitchFamily="2" charset="-122"/>
              </a:rPr>
              <a:t>或</a:t>
            </a:r>
            <a:r>
              <a:rPr lang="zh-CN" altLang="en-US" sz="1600" dirty="0">
                <a:latin typeface="Calibri Light" panose="020F0302020204030204" pitchFamily="34" charset="0"/>
                <a:ea typeface="等线" panose="02010600030101010101" pitchFamily="2" charset="-122"/>
                <a:hlinkClick r:id="rId5" action="ppaction://hlinksldjump">
                  <a:extLst>
                    <a:ext uri="{A12FA001-AC4F-418D-AE19-62706E023703}">
                      <ahyp:hlinkClr xmlns:ahyp="http://schemas.microsoft.com/office/drawing/2018/hyperlinkcolor" val="tx"/>
                    </a:ext>
                  </a:extLst>
                </a:hlinkClick>
              </a:rPr>
              <a:t>个人帐户</a:t>
            </a:r>
            <a:r>
              <a:rPr lang="zh-CN" altLang="en-US" sz="1600" dirty="0">
                <a:latin typeface="Calibri Light" panose="020F0302020204030204" pitchFamily="34" charset="0"/>
                <a:ea typeface="等线" panose="02010600030101010101" pitchFamily="2" charset="-122"/>
              </a:rPr>
              <a:t>部分。</a:t>
            </a:r>
            <a:endParaRPr lang="en-US" altLang="zh-CN" sz="1600" dirty="0">
              <a:latin typeface="Calibri Light" panose="020F0302020204030204" pitchFamily="34" charset="0"/>
              <a:ea typeface="等线" panose="02010600030101010101" pitchFamily="2" charset="-122"/>
            </a:endParaRPr>
          </a:p>
          <a:p>
            <a:endParaRPr kumimoji="1" lang="en-US" altLang="zh-CN" sz="1200" dirty="0">
              <a:solidFill>
                <a:srgbClr val="C00000"/>
              </a:solidFill>
              <a:latin typeface="Calibri Light" panose="020F0302020204030204" pitchFamily="34" charset="0"/>
              <a:ea typeface="等线" panose="02010600030101010101" pitchFamily="2" charset="-122"/>
            </a:endParaRPr>
          </a:p>
        </p:txBody>
      </p:sp>
      <p:pic>
        <p:nvPicPr>
          <p:cNvPr id="4" name="图片 3">
            <a:extLst>
              <a:ext uri="{FF2B5EF4-FFF2-40B4-BE49-F238E27FC236}">
                <a16:creationId xmlns:a16="http://schemas.microsoft.com/office/drawing/2014/main" id="{DF05DE32-D202-447E-BCFE-97F3F1AB7F9E}"/>
              </a:ext>
            </a:extLst>
          </p:cNvPr>
          <p:cNvPicPr>
            <a:picLocks noChangeAspect="1"/>
          </p:cNvPicPr>
          <p:nvPr/>
        </p:nvPicPr>
        <p:blipFill>
          <a:blip r:embed="rId6"/>
          <a:stretch>
            <a:fillRect/>
          </a:stretch>
        </p:blipFill>
        <p:spPr>
          <a:xfrm>
            <a:off x="4273296" y="285608"/>
            <a:ext cx="3303670" cy="6492240"/>
          </a:xfrm>
          <a:prstGeom prst="rect">
            <a:avLst/>
          </a:prstGeom>
        </p:spPr>
      </p:pic>
      <p:cxnSp>
        <p:nvCxnSpPr>
          <p:cNvPr id="9" name="直接箭头连接符 8">
            <a:extLst>
              <a:ext uri="{FF2B5EF4-FFF2-40B4-BE49-F238E27FC236}">
                <a16:creationId xmlns:a16="http://schemas.microsoft.com/office/drawing/2014/main" id="{BF51CA72-7E4F-4BD6-A835-87D37282BA8D}"/>
              </a:ext>
            </a:extLst>
          </p:cNvPr>
          <p:cNvCxnSpPr/>
          <p:nvPr/>
        </p:nvCxnSpPr>
        <p:spPr>
          <a:xfrm flipV="1">
            <a:off x="6571488" y="2474976"/>
            <a:ext cx="1548384" cy="768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255E42E2-0499-4471-B123-B1BED06A8D1C}"/>
              </a:ext>
            </a:extLst>
          </p:cNvPr>
          <p:cNvPicPr>
            <a:picLocks noChangeAspect="1"/>
          </p:cNvPicPr>
          <p:nvPr/>
        </p:nvPicPr>
        <p:blipFill>
          <a:blip r:embed="rId7"/>
          <a:stretch>
            <a:fillRect/>
          </a:stretch>
        </p:blipFill>
        <p:spPr>
          <a:xfrm>
            <a:off x="351241" y="416901"/>
            <a:ext cx="7175614" cy="755970"/>
          </a:xfrm>
          <a:prstGeom prst="rect">
            <a:avLst/>
          </a:prstGeom>
        </p:spPr>
      </p:pic>
    </p:spTree>
    <p:extLst>
      <p:ext uri="{BB962C8B-B14F-4D97-AF65-F5344CB8AC3E}">
        <p14:creationId xmlns:p14="http://schemas.microsoft.com/office/powerpoint/2010/main" val="326584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p:txBody>
          <a:bodyPr/>
          <a:lstStyle/>
          <a:p>
            <a:fld id="{F36C87F6-986D-49E6-AF40-1B3A1EE8064D}" type="slidenum">
              <a:rPr lang="en-US" smtClean="0"/>
              <a:t>47</a:t>
            </a:fld>
            <a:endParaRPr lang="en-US"/>
          </a:p>
        </p:txBody>
      </p:sp>
      <p:sp>
        <p:nvSpPr>
          <p:cNvPr id="6" name="Slide Number Placeholder 6"/>
          <p:cNvSpPr txBox="1">
            <a:spLocks/>
          </p:cNvSpPr>
          <p:nvPr/>
        </p:nvSpPr>
        <p:spPr>
          <a:xfrm>
            <a:off x="4762502" y="6471678"/>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8" name="文字方塊 8">
            <a:extLst>
              <a:ext uri="{FF2B5EF4-FFF2-40B4-BE49-F238E27FC236}">
                <a16:creationId xmlns:a16="http://schemas.microsoft.com/office/drawing/2014/main" id="{C36A138E-CD32-4099-B9A3-AD55B200478A}"/>
              </a:ext>
            </a:extLst>
          </p:cNvPr>
          <p:cNvSpPr txBox="1"/>
          <p:nvPr/>
        </p:nvSpPr>
        <p:spPr>
          <a:xfrm>
            <a:off x="311062" y="1578430"/>
            <a:ext cx="3931754" cy="3970318"/>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*After reading and confirming the agreement, you need to provide all signatures required.</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If</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you</a:t>
            </a:r>
            <a:r>
              <a:rPr lang="zh-CN" altLang="en-US" sz="1400" dirty="0">
                <a:latin typeface="Calibri Light" panose="020F0302020204030204" pitchFamily="34" charset="0"/>
                <a:ea typeface="等线" panose="02010600030101010101" pitchFamily="2" charset="-122"/>
              </a:rPr>
              <a:t> </a:t>
            </a:r>
            <a:r>
              <a:rPr lang="en-US" altLang="zh-CN" sz="1400" dirty="0">
                <a:latin typeface="Calibri Light" panose="020F0302020204030204" pitchFamily="34" charset="0"/>
                <a:ea typeface="等线" panose="02010600030101010101" pitchFamily="2" charset="-122"/>
              </a:rPr>
              <a:t>open account through the app, you can sign on the phone.</a:t>
            </a:r>
          </a:p>
          <a:p>
            <a:r>
              <a:rPr lang="zh-CN" altLang="en-US" sz="1400" dirty="0">
                <a:latin typeface="Calibri Light" panose="020F0302020204030204" pitchFamily="34" charset="0"/>
                <a:ea typeface="等线" panose="02010600030101010101" pitchFamily="2" charset="-122"/>
              </a:rPr>
              <a:t>在阅读并确认协议内容后，您需要提供所有所需签名。如果您使用手机版本开户，您可以直接在手机上签名。</a:t>
            </a:r>
            <a:endParaRPr lang="en-US" altLang="zh-CN" sz="1400" dirty="0">
              <a:latin typeface="Calibri Light" panose="020F0302020204030204" pitchFamily="34" charset="0"/>
              <a:ea typeface="等线" panose="02010600030101010101" pitchFamily="2" charset="-122"/>
            </a:endParaRPr>
          </a:p>
          <a:p>
            <a:endParaRPr lang="en-US" altLang="zh-CN" sz="1400" dirty="0">
              <a:latin typeface="Calibri Light" panose="020F0302020204030204" pitchFamily="34" charset="0"/>
              <a:ea typeface="等线" panose="02010600030101010101" pitchFamily="2" charset="-122"/>
            </a:endParaRPr>
          </a:p>
          <a:p>
            <a:r>
              <a:rPr lang="en-US" altLang="zh-CN" sz="1400" dirty="0">
                <a:latin typeface="Calibri Light" panose="020F0302020204030204" pitchFamily="34" charset="0"/>
                <a:ea typeface="等线" panose="02010600030101010101" pitchFamily="2" charset="-122"/>
              </a:rPr>
              <a:t>*Please note that entity should provide the signature of its authorized signer. </a:t>
            </a:r>
          </a:p>
          <a:p>
            <a:r>
              <a:rPr lang="zh-CN" altLang="en-US" sz="1400" dirty="0">
                <a:latin typeface="Calibri Light" panose="020F0302020204030204" pitchFamily="34" charset="0"/>
                <a:ea typeface="等线" panose="02010600030101010101" pitchFamily="2" charset="-122"/>
              </a:rPr>
              <a:t>请注意，机构的签名必须为授权签署人的签名。</a:t>
            </a:r>
            <a:endParaRPr lang="en-US" altLang="zh-CN" sz="1400" dirty="0">
              <a:latin typeface="Calibri Light" panose="020F0302020204030204" pitchFamily="34" charset="0"/>
              <a:ea typeface="等线" panose="02010600030101010101" pitchFamily="2" charset="-122"/>
            </a:endParaRPr>
          </a:p>
          <a:p>
            <a:endParaRPr lang="en-US" altLang="zh-CN" sz="1400" dirty="0">
              <a:latin typeface="Calibri Light" panose="020F0302020204030204" pitchFamily="34" charset="0"/>
              <a:ea typeface="等线" panose="02010600030101010101" pitchFamily="2" charset="-122"/>
            </a:endParaRPr>
          </a:p>
          <a:p>
            <a:r>
              <a:rPr lang="en-US" altLang="zh-CN" sz="1400" dirty="0">
                <a:latin typeface="Calibri Light" panose="020F0302020204030204" pitchFamily="34" charset="0"/>
                <a:ea typeface="等线" panose="02010600030101010101" pitchFamily="2" charset="-122"/>
              </a:rPr>
              <a:t>*Please note that for joint accounts, both applicant and the joint person’s signatures are required; for partnership accounts, all </a:t>
            </a:r>
            <a:r>
              <a:rPr lang="en-US" altLang="zh-CN" sz="1400" dirty="0">
                <a:solidFill>
                  <a:srgbClr val="C00000"/>
                </a:solidFill>
                <a:latin typeface="Calibri Light" panose="020F0302020204030204" pitchFamily="34" charset="0"/>
                <a:ea typeface="等线" panose="02010600030101010101" pitchFamily="2" charset="-122"/>
              </a:rPr>
              <a:t>General</a:t>
            </a:r>
            <a:r>
              <a:rPr lang="zh-CN" altLang="en-US" sz="1400" dirty="0">
                <a:solidFill>
                  <a:srgbClr val="C00000"/>
                </a:solidFill>
                <a:latin typeface="Calibri Light" panose="020F0302020204030204" pitchFamily="34" charset="0"/>
                <a:ea typeface="等线" panose="02010600030101010101" pitchFamily="2" charset="-122"/>
              </a:rPr>
              <a:t> </a:t>
            </a:r>
            <a:r>
              <a:rPr lang="en-US" altLang="zh-CN" sz="1400" dirty="0">
                <a:solidFill>
                  <a:srgbClr val="C00000"/>
                </a:solidFill>
                <a:latin typeface="Calibri Light" panose="020F0302020204030204" pitchFamily="34" charset="0"/>
                <a:ea typeface="等线" panose="02010600030101010101" pitchFamily="2" charset="-122"/>
              </a:rPr>
              <a:t>Partners’ signatures </a:t>
            </a:r>
            <a:r>
              <a:rPr lang="en-US" altLang="zh-CN" sz="1400" dirty="0">
                <a:latin typeface="Calibri Light" panose="020F0302020204030204" pitchFamily="34" charset="0"/>
                <a:ea typeface="等线" panose="02010600030101010101" pitchFamily="2" charset="-122"/>
              </a:rPr>
              <a:t>are required. </a:t>
            </a:r>
          </a:p>
          <a:p>
            <a:r>
              <a:rPr lang="zh-CN" altLang="en-US" sz="1400" dirty="0">
                <a:latin typeface="Calibri Light" panose="020F0302020204030204" pitchFamily="34" charset="0"/>
                <a:ea typeface="等线" panose="02010600030101010101" pitchFamily="2" charset="-122"/>
              </a:rPr>
              <a:t>请注意，如果是联名账户，申请人和联名人都需要上传签名；如果是合伙人账户，所有</a:t>
            </a:r>
            <a:r>
              <a:rPr lang="zh-CN" altLang="en-US" sz="1400" dirty="0">
                <a:solidFill>
                  <a:srgbClr val="C00000"/>
                </a:solidFill>
                <a:latin typeface="Calibri Light" panose="020F0302020204030204" pitchFamily="34" charset="0"/>
                <a:ea typeface="等线" panose="02010600030101010101" pitchFamily="2" charset="-122"/>
              </a:rPr>
              <a:t>普通合伙人</a:t>
            </a:r>
            <a:r>
              <a:rPr lang="zh-CN" altLang="en-US" sz="1400" dirty="0">
                <a:latin typeface="Calibri Light" panose="020F0302020204030204" pitchFamily="34" charset="0"/>
                <a:ea typeface="等线" panose="02010600030101010101" pitchFamily="2" charset="-122"/>
              </a:rPr>
              <a:t>都需要上传签名</a:t>
            </a:r>
            <a:endParaRPr lang="en-US" altLang="zh-CN" sz="1400" dirty="0">
              <a:latin typeface="Calibri Light" panose="020F0302020204030204" pitchFamily="34" charset="0"/>
              <a:ea typeface="等线" panose="02010600030101010101" pitchFamily="2" charset="-122"/>
            </a:endParaRPr>
          </a:p>
        </p:txBody>
      </p:sp>
      <p:pic>
        <p:nvPicPr>
          <p:cNvPr id="3" name="图片 2">
            <a:extLst>
              <a:ext uri="{FF2B5EF4-FFF2-40B4-BE49-F238E27FC236}">
                <a16:creationId xmlns:a16="http://schemas.microsoft.com/office/drawing/2014/main" id="{47059275-D92D-440C-9B69-A0C38B9332D0}"/>
              </a:ext>
            </a:extLst>
          </p:cNvPr>
          <p:cNvPicPr>
            <a:picLocks noChangeAspect="1"/>
          </p:cNvPicPr>
          <p:nvPr/>
        </p:nvPicPr>
        <p:blipFill rotWithShape="1">
          <a:blip r:embed="rId4"/>
          <a:srcRect t="3333"/>
          <a:stretch/>
        </p:blipFill>
        <p:spPr>
          <a:xfrm>
            <a:off x="8272572" y="905890"/>
            <a:ext cx="2637077" cy="5239971"/>
          </a:xfrm>
          <a:prstGeom prst="rect">
            <a:avLst/>
          </a:prstGeom>
        </p:spPr>
      </p:pic>
      <p:pic>
        <p:nvPicPr>
          <p:cNvPr id="4" name="图片 3">
            <a:extLst>
              <a:ext uri="{FF2B5EF4-FFF2-40B4-BE49-F238E27FC236}">
                <a16:creationId xmlns:a16="http://schemas.microsoft.com/office/drawing/2014/main" id="{60FB2749-2FBA-47C0-9724-2E423A0DEC09}"/>
              </a:ext>
            </a:extLst>
          </p:cNvPr>
          <p:cNvPicPr>
            <a:picLocks noChangeAspect="1"/>
          </p:cNvPicPr>
          <p:nvPr/>
        </p:nvPicPr>
        <p:blipFill>
          <a:blip r:embed="rId5"/>
          <a:stretch>
            <a:fillRect/>
          </a:stretch>
        </p:blipFill>
        <p:spPr>
          <a:xfrm>
            <a:off x="4762502" y="524256"/>
            <a:ext cx="2990384" cy="5809488"/>
          </a:xfrm>
          <a:prstGeom prst="rect">
            <a:avLst/>
          </a:prstGeom>
        </p:spPr>
      </p:pic>
    </p:spTree>
    <p:extLst>
      <p:ext uri="{BB962C8B-B14F-4D97-AF65-F5344CB8AC3E}">
        <p14:creationId xmlns:p14="http://schemas.microsoft.com/office/powerpoint/2010/main" val="42944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20508" y="2162863"/>
            <a:ext cx="9829798" cy="685800"/>
          </a:xfrm>
        </p:spPr>
        <p:txBody>
          <a:bodyPr>
            <a:normAutofit/>
          </a:bodyPr>
          <a:lstStyle/>
          <a:p>
            <a:r>
              <a:rPr lang="zh-CN" altLang="en-US" sz="3600" dirty="0"/>
              <a:t>联系方式／</a:t>
            </a:r>
            <a:r>
              <a:rPr lang="en-US" altLang="zh-CN" sz="3600" dirty="0"/>
              <a:t>Contact us</a:t>
            </a:r>
            <a:endParaRPr lang="en-US" sz="3600" dirty="0"/>
          </a:p>
        </p:txBody>
      </p:sp>
      <p:sp>
        <p:nvSpPr>
          <p:cNvPr id="9" name="Content Placeholder 8"/>
          <p:cNvSpPr>
            <a:spLocks noGrp="1"/>
          </p:cNvSpPr>
          <p:nvPr>
            <p:ph idx="1"/>
          </p:nvPr>
        </p:nvSpPr>
        <p:spPr>
          <a:xfrm>
            <a:off x="1220508" y="3111288"/>
            <a:ext cx="9753600" cy="1882165"/>
          </a:xfrm>
        </p:spPr>
        <p:txBody>
          <a:bodyPr>
            <a:normAutofit/>
          </a:bodyPr>
          <a:lstStyle/>
          <a:p>
            <a:pPr marL="45720" indent="0">
              <a:buNone/>
            </a:pPr>
            <a:r>
              <a:rPr lang="zh-CN" altLang="en-US" sz="2000" dirty="0">
                <a:ea typeface="等线" panose="02010600030101010101" pitchFamily="2" charset="-122"/>
              </a:rPr>
              <a:t>地址／</a:t>
            </a:r>
            <a:r>
              <a:rPr lang="en-US" altLang="zh-CN" sz="2000" dirty="0">
                <a:ea typeface="等线" panose="02010600030101010101" pitchFamily="2" charset="-122"/>
              </a:rPr>
              <a:t>Address</a:t>
            </a:r>
            <a:r>
              <a:rPr lang="zh-CN" altLang="en-US" sz="2000" dirty="0">
                <a:ea typeface="等线" panose="02010600030101010101" pitchFamily="2" charset="-122"/>
              </a:rPr>
              <a:t>：</a:t>
            </a:r>
            <a:r>
              <a:rPr lang="en-US" sz="2000" dirty="0"/>
              <a:t>200 W Monroe St, Suite 1675,</a:t>
            </a:r>
            <a:r>
              <a:rPr lang="zh-CN" altLang="en-US" sz="2000" dirty="0">
                <a:ea typeface="等线" panose="02010600030101010101" pitchFamily="2" charset="-122"/>
              </a:rPr>
              <a:t> </a:t>
            </a:r>
            <a:r>
              <a:rPr lang="en-US" sz="2000" dirty="0"/>
              <a:t>Chicago, IL 60606</a:t>
            </a:r>
          </a:p>
          <a:p>
            <a:pPr marL="45720" indent="0">
              <a:buNone/>
            </a:pPr>
            <a:r>
              <a:rPr lang="zh-CN" altLang="en-US" sz="2000" dirty="0">
                <a:ea typeface="等线" panose="02010600030101010101" pitchFamily="2" charset="-122"/>
              </a:rPr>
              <a:t>电话／</a:t>
            </a:r>
            <a:r>
              <a:rPr lang="en-US" altLang="zh-CN" sz="2000" dirty="0">
                <a:ea typeface="等线" panose="02010600030101010101" pitchFamily="2" charset="-122"/>
              </a:rPr>
              <a:t>Phone</a:t>
            </a:r>
            <a:r>
              <a:rPr lang="zh-CN" altLang="en-US" sz="2000" dirty="0">
                <a:ea typeface="等线" panose="02010600030101010101" pitchFamily="2" charset="-122"/>
              </a:rPr>
              <a:t>：</a:t>
            </a:r>
            <a:r>
              <a:rPr lang="en-US" altLang="zh-CN" sz="2000" dirty="0">
                <a:ea typeface="等线" panose="02010600030101010101" pitchFamily="2" charset="-122"/>
              </a:rPr>
              <a:t>US 833-213-0635 | CH 400-628-0888</a:t>
            </a:r>
          </a:p>
          <a:p>
            <a:pPr marL="45720" indent="0">
              <a:buNone/>
            </a:pPr>
            <a:r>
              <a:rPr lang="zh-CN" altLang="en-US" sz="2000" dirty="0">
                <a:ea typeface="等线" panose="02010600030101010101" pitchFamily="2" charset="-122"/>
              </a:rPr>
              <a:t>电邮／</a:t>
            </a:r>
            <a:r>
              <a:rPr lang="en-US" altLang="zh-CN" sz="2000" dirty="0">
                <a:ea typeface="等线" panose="02010600030101010101" pitchFamily="2" charset="-122"/>
              </a:rPr>
              <a:t>Email</a:t>
            </a:r>
            <a:r>
              <a:rPr lang="zh-CN" altLang="en-US" sz="2000" dirty="0">
                <a:ea typeface="等线" panose="02010600030101010101" pitchFamily="2" charset="-122"/>
              </a:rPr>
              <a:t>：</a:t>
            </a:r>
            <a:r>
              <a:rPr lang="en-US" altLang="zh-CN" sz="2000" dirty="0">
                <a:hlinkClick r:id="rId3"/>
              </a:rPr>
              <a:t>service</a:t>
            </a:r>
            <a:r>
              <a:rPr lang="en-US" sz="2000" dirty="0">
                <a:hlinkClick r:id="rId3"/>
              </a:rPr>
              <a:t>@huataiusa.com</a:t>
            </a:r>
            <a:endParaRPr lang="en-US" sz="2000" dirty="0"/>
          </a:p>
          <a:p>
            <a:pPr marL="45720" indent="0">
              <a:buNone/>
            </a:pPr>
            <a:r>
              <a:rPr lang="zh-CN" altLang="en-US" sz="2000" dirty="0">
                <a:ea typeface="等线" panose="02010600030101010101" pitchFamily="2" charset="-122"/>
              </a:rPr>
              <a:t>网站／</a:t>
            </a:r>
            <a:r>
              <a:rPr lang="en-US" altLang="zh-CN" sz="2000" dirty="0">
                <a:ea typeface="等线" panose="02010600030101010101" pitchFamily="2" charset="-122"/>
              </a:rPr>
              <a:t>Website</a:t>
            </a:r>
            <a:r>
              <a:rPr lang="zh-CN" altLang="en-US" sz="2000" dirty="0">
                <a:ea typeface="等线" panose="02010600030101010101" pitchFamily="2" charset="-122"/>
              </a:rPr>
              <a:t>：</a:t>
            </a:r>
            <a:r>
              <a:rPr lang="en-US" sz="2000" dirty="0">
                <a:hlinkClick r:id="rId4"/>
              </a:rPr>
              <a:t>www.huataiusa.com</a:t>
            </a:r>
            <a:r>
              <a:rPr lang="en-US" sz="2000" dirty="0"/>
              <a:t> </a:t>
            </a:r>
          </a:p>
        </p:txBody>
      </p:sp>
      <p:pic>
        <p:nvPicPr>
          <p:cNvPr id="6" name="图片 4">
            <a:extLst>
              <a:ext uri="{FF2B5EF4-FFF2-40B4-BE49-F238E27FC236}">
                <a16:creationId xmlns:a16="http://schemas.microsoft.com/office/drawing/2014/main" id="{7558A468-11A5-4951-8B79-19E2DCB70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8201" y="304801"/>
            <a:ext cx="3117937" cy="543001"/>
          </a:xfrm>
          <a:prstGeom prst="rect">
            <a:avLst/>
          </a:prstGeom>
        </p:spPr>
      </p:pic>
      <p:sp>
        <p:nvSpPr>
          <p:cNvPr id="2" name="Rectangle 1">
            <a:extLst>
              <a:ext uri="{FF2B5EF4-FFF2-40B4-BE49-F238E27FC236}">
                <a16:creationId xmlns:a16="http://schemas.microsoft.com/office/drawing/2014/main" id="{82669FFE-3F93-46AF-8752-EFDB3D554165}"/>
              </a:ext>
            </a:extLst>
          </p:cNvPr>
          <p:cNvSpPr/>
          <p:nvPr/>
        </p:nvSpPr>
        <p:spPr>
          <a:xfrm>
            <a:off x="1204167" y="859633"/>
            <a:ext cx="10204536" cy="1200329"/>
          </a:xfrm>
          <a:prstGeom prst="rect">
            <a:avLst/>
          </a:prstGeom>
        </p:spPr>
        <p:txBody>
          <a:bodyPr wrap="square">
            <a:spAutoFit/>
          </a:bodyPr>
          <a:lstStyle/>
          <a:p>
            <a:r>
              <a:rPr kumimoji="1" lang="zh-CN" altLang="en-US" sz="2400" dirty="0">
                <a:latin typeface="Calibri Light" panose="020F0302020204030204" pitchFamily="34" charset="0"/>
                <a:ea typeface="等线" panose="02010600030101010101" pitchFamily="2" charset="-122"/>
              </a:rPr>
              <a:t>更多信息请咨询华泰美国</a:t>
            </a:r>
            <a:endParaRPr kumimoji="1" lang="en-US" altLang="zh-CN" sz="2400" dirty="0">
              <a:latin typeface="Calibri Light" panose="020F0302020204030204" pitchFamily="34" charset="0"/>
              <a:ea typeface="等线" panose="02010600030101010101" pitchFamily="2" charset="-122"/>
            </a:endParaRPr>
          </a:p>
          <a:p>
            <a:r>
              <a:rPr kumimoji="1" lang="en-US" altLang="zh-CN" sz="2400" dirty="0">
                <a:latin typeface="Calibri Light" panose="020F0302020204030204" pitchFamily="34" charset="0"/>
                <a:ea typeface="等线" panose="02010600030101010101" pitchFamily="2" charset="-122"/>
              </a:rPr>
              <a:t>For more information, please contact us.</a:t>
            </a:r>
          </a:p>
          <a:p>
            <a:endParaRPr kumimoji="1" lang="en-US" altLang="zh-CN" sz="2400" dirty="0">
              <a:latin typeface="等线" panose="02010600030101010101" pitchFamily="2" charset="-122"/>
              <a:ea typeface="等线" panose="02010600030101010101" pitchFamily="2" charset="-122"/>
            </a:endParaRPr>
          </a:p>
        </p:txBody>
      </p:sp>
      <p:sp>
        <p:nvSpPr>
          <p:cNvPr id="3" name="Slide Number Placeholder 2"/>
          <p:cNvSpPr>
            <a:spLocks noGrp="1"/>
          </p:cNvSpPr>
          <p:nvPr>
            <p:ph type="sldNum" sz="quarter" idx="12"/>
          </p:nvPr>
        </p:nvSpPr>
        <p:spPr>
          <a:xfrm>
            <a:off x="10668000" y="6448427"/>
            <a:ext cx="1143001" cy="180974"/>
          </a:xfrm>
        </p:spPr>
        <p:txBody>
          <a:bodyPr/>
          <a:lstStyle/>
          <a:p>
            <a:fld id="{F36C87F6-986D-49E6-AF40-1B3A1EE8064D}" type="slidenum">
              <a:rPr lang="en-US" smtClean="0"/>
              <a:t>48</a:t>
            </a:fld>
            <a:endParaRPr lang="en-US"/>
          </a:p>
        </p:txBody>
      </p:sp>
      <p:sp>
        <p:nvSpPr>
          <p:cNvPr id="10" name="Slide Number Placeholder 6"/>
          <p:cNvSpPr txBox="1">
            <a:spLocks/>
          </p:cNvSpPr>
          <p:nvPr/>
        </p:nvSpPr>
        <p:spPr>
          <a:xfrm>
            <a:off x="4755685" y="6629402"/>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12" name="TextBox 8"/>
          <p:cNvSpPr txBox="1"/>
          <p:nvPr/>
        </p:nvSpPr>
        <p:spPr>
          <a:xfrm>
            <a:off x="191806" y="5535325"/>
            <a:ext cx="11887200" cy="923330"/>
          </a:xfrm>
          <a:prstGeom prst="rect">
            <a:avLst/>
          </a:prstGeom>
          <a:noFill/>
          <a:ln>
            <a:noFill/>
          </a:ln>
        </p:spPr>
        <p:txBody>
          <a:bodyPr wrap="square" rtlCol="0">
            <a:spAutoFit/>
          </a:bodyPr>
          <a:lstStyle/>
          <a:p>
            <a:pPr algn="just">
              <a:lnSpc>
                <a:spcPct val="90000"/>
              </a:lnSpc>
            </a:pPr>
            <a:r>
              <a:rPr lang="en-US" altLang="zh-CN" sz="1200" dirty="0">
                <a:latin typeface="Calibri Light" panose="020F0302020204030204" pitchFamily="34" charset="0"/>
                <a:ea typeface="等线" panose="02010600030101010101" pitchFamily="2" charset="-122"/>
              </a:rPr>
              <a:t>TRADING FUTURES AND OPTIONS INVOLVES SIGNIFICANT DEGREE OF RISK AND IS NOT SUITABLE FOR ALL INVESTORS.  Only investors who can assume the risk of loss in excess of their margin deposits should carefully consider whether such trading is appropriate for you, taking into account your investment experience, financial resources, trading objectives, the uncertainty of the markets and other relevant circumstances.  Past performance is not indicative of future results.  </a:t>
            </a:r>
          </a:p>
          <a:p>
            <a:pPr algn="just">
              <a:lnSpc>
                <a:spcPct val="90000"/>
              </a:lnSpc>
            </a:pPr>
            <a:r>
              <a:rPr lang="zh-CN" altLang="en-US" sz="1200" dirty="0">
                <a:latin typeface="Calibri Light" panose="020F0302020204030204" pitchFamily="34" charset="0"/>
                <a:ea typeface="等线" panose="02010600030101010101" pitchFamily="2" charset="-122"/>
              </a:rPr>
              <a:t>期货期权交易风险较高，不适合所有投资者。能够承担超过保证金损失风险的投资者，应仔细考虑期货期权交易是否适合您，同时应考虑到您的投资经验、资金情况、交易目标、市场的不确定性以及其他相关情况。过去的投资表现并不预示未来的结果。</a:t>
            </a:r>
            <a:endParaRPr lang="zh-CN" altLang="zh-CN" sz="1200"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177732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5</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pic>
        <p:nvPicPr>
          <p:cNvPr id="7" name="图片 6">
            <a:extLst>
              <a:ext uri="{FF2B5EF4-FFF2-40B4-BE49-F238E27FC236}">
                <a16:creationId xmlns:a16="http://schemas.microsoft.com/office/drawing/2014/main" id="{5B51B214-267B-41D1-89BE-1951436908D0}"/>
              </a:ext>
            </a:extLst>
          </p:cNvPr>
          <p:cNvPicPr>
            <a:picLocks noChangeAspect="1"/>
          </p:cNvPicPr>
          <p:nvPr/>
        </p:nvPicPr>
        <p:blipFill>
          <a:blip r:embed="rId4"/>
          <a:stretch>
            <a:fillRect/>
          </a:stretch>
        </p:blipFill>
        <p:spPr>
          <a:xfrm>
            <a:off x="880623" y="0"/>
            <a:ext cx="3461047" cy="6858000"/>
          </a:xfrm>
          <a:prstGeom prst="rect">
            <a:avLst/>
          </a:prstGeom>
        </p:spPr>
      </p:pic>
      <p:pic>
        <p:nvPicPr>
          <p:cNvPr id="9" name="图片 8">
            <a:extLst>
              <a:ext uri="{FF2B5EF4-FFF2-40B4-BE49-F238E27FC236}">
                <a16:creationId xmlns:a16="http://schemas.microsoft.com/office/drawing/2014/main" id="{C5C8C4C0-FF0F-4445-B8CC-8887BFF7C4E8}"/>
              </a:ext>
            </a:extLst>
          </p:cNvPr>
          <p:cNvPicPr>
            <a:picLocks noChangeAspect="1"/>
          </p:cNvPicPr>
          <p:nvPr/>
        </p:nvPicPr>
        <p:blipFill>
          <a:blip r:embed="rId5"/>
          <a:stretch>
            <a:fillRect/>
          </a:stretch>
        </p:blipFill>
        <p:spPr>
          <a:xfrm>
            <a:off x="4439305" y="0"/>
            <a:ext cx="3417810" cy="6858000"/>
          </a:xfrm>
          <a:prstGeom prst="rect">
            <a:avLst/>
          </a:prstGeom>
        </p:spPr>
      </p:pic>
      <p:sp>
        <p:nvSpPr>
          <p:cNvPr id="10" name="矩形 9">
            <a:extLst>
              <a:ext uri="{FF2B5EF4-FFF2-40B4-BE49-F238E27FC236}">
                <a16:creationId xmlns:a16="http://schemas.microsoft.com/office/drawing/2014/main" id="{F8B3B568-10A8-46DC-9DC5-5836B0EF0582}"/>
              </a:ext>
            </a:extLst>
          </p:cNvPr>
          <p:cNvSpPr/>
          <p:nvPr/>
        </p:nvSpPr>
        <p:spPr>
          <a:xfrm>
            <a:off x="7429503" y="70437"/>
            <a:ext cx="478274" cy="4354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cxnSp>
        <p:nvCxnSpPr>
          <p:cNvPr id="12" name="直接箭头连接符 11">
            <a:extLst>
              <a:ext uri="{FF2B5EF4-FFF2-40B4-BE49-F238E27FC236}">
                <a16:creationId xmlns:a16="http://schemas.microsoft.com/office/drawing/2014/main" id="{F8CCF56A-1F41-44D0-BD13-366629E07332}"/>
              </a:ext>
            </a:extLst>
          </p:cNvPr>
          <p:cNvCxnSpPr/>
          <p:nvPr/>
        </p:nvCxnSpPr>
        <p:spPr>
          <a:xfrm>
            <a:off x="7907777" y="505865"/>
            <a:ext cx="669667" cy="908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CD97E533-6DC7-4D2D-814C-11FCA9207594}"/>
              </a:ext>
            </a:extLst>
          </p:cNvPr>
          <p:cNvSpPr/>
          <p:nvPr/>
        </p:nvSpPr>
        <p:spPr>
          <a:xfrm>
            <a:off x="4676504" y="4776650"/>
            <a:ext cx="2872392" cy="435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cxnSp>
        <p:nvCxnSpPr>
          <p:cNvPr id="15" name="直接箭头连接符 14">
            <a:extLst>
              <a:ext uri="{FF2B5EF4-FFF2-40B4-BE49-F238E27FC236}">
                <a16:creationId xmlns:a16="http://schemas.microsoft.com/office/drawing/2014/main" id="{82A4C184-81F7-495B-9236-B3F90AAB8694}"/>
              </a:ext>
            </a:extLst>
          </p:cNvPr>
          <p:cNvCxnSpPr>
            <a:cxnSpLocks/>
          </p:cNvCxnSpPr>
          <p:nvPr/>
        </p:nvCxnSpPr>
        <p:spPr>
          <a:xfrm flipV="1">
            <a:off x="7716962" y="3095897"/>
            <a:ext cx="860482" cy="1998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CCAAC620-9FD0-4C2E-8437-FB469C7A4879}"/>
              </a:ext>
            </a:extLst>
          </p:cNvPr>
          <p:cNvSpPr txBox="1"/>
          <p:nvPr/>
        </p:nvSpPr>
        <p:spPr>
          <a:xfrm>
            <a:off x="8628106" y="1240971"/>
            <a:ext cx="2348051" cy="923330"/>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1 </a:t>
            </a:r>
            <a:r>
              <a:rPr lang="zh-CN" altLang="en-US" dirty="0">
                <a:latin typeface="Calibri Light" panose="020F0302020204030204" pitchFamily="34" charset="0"/>
                <a:ea typeface="等线" panose="02010600030101010101" pitchFamily="2" charset="-122"/>
              </a:rPr>
              <a:t>选择语言</a:t>
            </a:r>
            <a:endParaRPr lang="en-US" altLang="zh-CN" dirty="0">
              <a:latin typeface="Calibri Light" panose="020F0302020204030204" pitchFamily="34" charset="0"/>
              <a:ea typeface="等线" panose="02010600030101010101" pitchFamily="2" charset="-122"/>
            </a:endParaRPr>
          </a:p>
          <a:p>
            <a:r>
              <a:rPr lang="en-US" altLang="zh-CN" dirty="0">
                <a:latin typeface="Calibri Light" panose="020F0302020204030204" pitchFamily="34" charset="0"/>
                <a:ea typeface="等线" panose="02010600030101010101" pitchFamily="2" charset="-122"/>
              </a:rPr>
              <a:t>    Select the language </a:t>
            </a:r>
          </a:p>
          <a:p>
            <a:endParaRPr lang="zh-CN" altLang="en-US" dirty="0">
              <a:latin typeface="Calibri Light" panose="020F0302020204030204" pitchFamily="34" charset="0"/>
              <a:ea typeface="等线" panose="02010600030101010101" pitchFamily="2" charset="-122"/>
            </a:endParaRPr>
          </a:p>
        </p:txBody>
      </p:sp>
      <p:sp>
        <p:nvSpPr>
          <p:cNvPr id="18" name="文本框 17">
            <a:extLst>
              <a:ext uri="{FF2B5EF4-FFF2-40B4-BE49-F238E27FC236}">
                <a16:creationId xmlns:a16="http://schemas.microsoft.com/office/drawing/2014/main" id="{7D96321A-2C68-4764-9D57-81A557A9C614}"/>
              </a:ext>
            </a:extLst>
          </p:cNvPr>
          <p:cNvSpPr txBox="1"/>
          <p:nvPr/>
        </p:nvSpPr>
        <p:spPr>
          <a:xfrm>
            <a:off x="8628106" y="2014568"/>
            <a:ext cx="3417810" cy="2585323"/>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2 </a:t>
            </a:r>
            <a:r>
              <a:rPr lang="zh-CN" altLang="en-US" dirty="0">
                <a:latin typeface="Calibri Light" panose="020F0302020204030204" pitchFamily="34" charset="0"/>
                <a:ea typeface="等线" panose="02010600030101010101" pitchFamily="2" charset="-122"/>
              </a:rPr>
              <a:t>注册 </a:t>
            </a:r>
            <a:r>
              <a:rPr lang="en-US" altLang="zh-CN" dirty="0">
                <a:latin typeface="Calibri Light" panose="020F0302020204030204" pitchFamily="34" charset="0"/>
                <a:ea typeface="等线" panose="02010600030101010101" pitchFamily="2" charset="-122"/>
              </a:rPr>
              <a:t>Sign up</a:t>
            </a:r>
          </a:p>
          <a:p>
            <a:r>
              <a:rPr lang="zh-CN" altLang="en-US" dirty="0">
                <a:latin typeface="Calibri Light" panose="020F0302020204030204" pitchFamily="34" charset="0"/>
                <a:ea typeface="等线" panose="02010600030101010101" pitchFamily="2" charset="-122"/>
              </a:rPr>
              <a:t>    开户前需先用电子邮箱在该开户网站注册一个账户，以供后续的开户信息填写。</a:t>
            </a:r>
            <a:endParaRPr lang="en-US" altLang="zh-CN" dirty="0">
              <a:latin typeface="Calibri Light" panose="020F0302020204030204" pitchFamily="34" charset="0"/>
              <a:ea typeface="等线" panose="02010600030101010101" pitchFamily="2" charset="-122"/>
            </a:endParaRPr>
          </a:p>
          <a:p>
            <a:r>
              <a:rPr lang="en-US" altLang="zh-CN" dirty="0">
                <a:latin typeface="Calibri Light" panose="020F0302020204030204" pitchFamily="34" charset="0"/>
                <a:ea typeface="等线" panose="02010600030101010101" pitchFamily="2" charset="-122"/>
              </a:rPr>
              <a:t>     Firstly, you need to register an account in this account opening system.</a:t>
            </a:r>
          </a:p>
          <a:p>
            <a:endParaRPr lang="en-US" altLang="zh-CN" dirty="0">
              <a:latin typeface="Calibri Light" panose="020F0302020204030204" pitchFamily="34" charset="0"/>
              <a:ea typeface="等线" panose="02010600030101010101" pitchFamily="2" charset="-122"/>
            </a:endParaRPr>
          </a:p>
          <a:p>
            <a:endParaRPr lang="zh-CN" altLang="en-US" dirty="0">
              <a:latin typeface="Calibri Light" panose="020F0302020204030204" pitchFamily="34" charset="0"/>
              <a:ea typeface="等线" panose="02010600030101010101" pitchFamily="2" charset="-122"/>
            </a:endParaRPr>
          </a:p>
        </p:txBody>
      </p:sp>
      <p:sp>
        <p:nvSpPr>
          <p:cNvPr id="19" name="文本框 18">
            <a:extLst>
              <a:ext uri="{FF2B5EF4-FFF2-40B4-BE49-F238E27FC236}">
                <a16:creationId xmlns:a16="http://schemas.microsoft.com/office/drawing/2014/main" id="{F31963BC-9FF0-423D-86C8-6BD6567C4D04}"/>
              </a:ext>
            </a:extLst>
          </p:cNvPr>
          <p:cNvSpPr txBox="1"/>
          <p:nvPr/>
        </p:nvSpPr>
        <p:spPr>
          <a:xfrm>
            <a:off x="8706105" y="4182385"/>
            <a:ext cx="2348051" cy="1200329"/>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3 </a:t>
            </a:r>
            <a:r>
              <a:rPr lang="zh-CN" altLang="en-US" dirty="0">
                <a:latin typeface="Calibri Light" panose="020F0302020204030204" pitchFamily="34" charset="0"/>
                <a:ea typeface="等线" panose="02010600030101010101" pitchFamily="2" charset="-122"/>
              </a:rPr>
              <a:t>登陆 </a:t>
            </a:r>
            <a:r>
              <a:rPr lang="en-US" altLang="zh-CN" dirty="0">
                <a:latin typeface="Calibri Light" panose="020F0302020204030204" pitchFamily="34" charset="0"/>
                <a:ea typeface="等线" panose="02010600030101010101" pitchFamily="2" charset="-122"/>
              </a:rPr>
              <a:t>Sign in</a:t>
            </a:r>
          </a:p>
          <a:p>
            <a:endParaRPr lang="en-US" altLang="zh-CN" dirty="0">
              <a:latin typeface="Calibri Light" panose="020F0302020204030204" pitchFamily="34" charset="0"/>
              <a:ea typeface="等线" panose="02010600030101010101" pitchFamily="2" charset="-122"/>
            </a:endParaRPr>
          </a:p>
          <a:p>
            <a:r>
              <a:rPr lang="en-US" altLang="zh-CN" dirty="0">
                <a:latin typeface="Calibri Light" panose="020F0302020204030204" pitchFamily="34" charset="0"/>
                <a:ea typeface="等线" panose="02010600030101010101" pitchFamily="2" charset="-122"/>
              </a:rPr>
              <a:t>     </a:t>
            </a:r>
          </a:p>
          <a:p>
            <a:endParaRPr lang="zh-CN" altLang="en-US" dirty="0">
              <a:latin typeface="Calibri Light" panose="020F0302020204030204" pitchFamily="34" charset="0"/>
              <a:ea typeface="等线" panose="02010600030101010101" pitchFamily="2" charset="-122"/>
            </a:endParaRPr>
          </a:p>
        </p:txBody>
      </p:sp>
      <p:sp>
        <p:nvSpPr>
          <p:cNvPr id="20" name="矩形 19">
            <a:extLst>
              <a:ext uri="{FF2B5EF4-FFF2-40B4-BE49-F238E27FC236}">
                <a16:creationId xmlns:a16="http://schemas.microsoft.com/office/drawing/2014/main" id="{F746C0C6-1C13-4CA6-965F-1A56C2D8EE7D}"/>
              </a:ext>
            </a:extLst>
          </p:cNvPr>
          <p:cNvSpPr/>
          <p:nvPr/>
        </p:nvSpPr>
        <p:spPr>
          <a:xfrm>
            <a:off x="8745510" y="4843432"/>
            <a:ext cx="3417810" cy="1846659"/>
          </a:xfrm>
          <a:prstGeom prst="rect">
            <a:avLst/>
          </a:prstGeom>
        </p:spPr>
        <p:txBody>
          <a:bodyPr wrap="square">
            <a:spAutoFit/>
          </a:bodyPr>
          <a:lstStyle/>
          <a:p>
            <a:r>
              <a:rPr lang="zh-CN" altLang="en-US" sz="1600" b="1" u="sng" dirty="0">
                <a:latin typeface="Calibri Light" panose="020F0302020204030204" pitchFamily="34" charset="0"/>
                <a:ea typeface="等线" panose="02010600030101010101" pitchFamily="2" charset="-122"/>
              </a:rPr>
              <a:t>*该注册账户是开户系统登入账户，非期货交易账户。该账户与网页版的登入一致</a:t>
            </a:r>
            <a:endParaRPr lang="en-US" altLang="zh-CN" sz="1600" b="1" u="sng" dirty="0">
              <a:latin typeface="Calibri Light" panose="020F0302020204030204" pitchFamily="34" charset="0"/>
              <a:ea typeface="等线" panose="02010600030101010101" pitchFamily="2" charset="-122"/>
            </a:endParaRPr>
          </a:p>
          <a:p>
            <a:r>
              <a:rPr lang="zh-CN" altLang="en-US" sz="1600" u="sng" dirty="0">
                <a:latin typeface="Calibri Light" panose="020F0302020204030204" pitchFamily="34" charset="0"/>
                <a:ea typeface="等线" panose="02010600030101010101" pitchFamily="2" charset="-122"/>
              </a:rPr>
              <a:t>*</a:t>
            </a:r>
            <a:r>
              <a:rPr lang="en-US" altLang="zh-CN" sz="1600" u="sng" dirty="0">
                <a:latin typeface="Calibri Light" panose="020F0302020204030204" pitchFamily="34" charset="0"/>
                <a:ea typeface="等线" panose="02010600030101010101" pitchFamily="2" charset="-122"/>
              </a:rPr>
              <a:t>This account is not for trading. The account is able to access both App and website.</a:t>
            </a:r>
            <a:r>
              <a:rPr lang="zh-CN" altLang="en-US" sz="1600" u="sng" dirty="0">
                <a:latin typeface="Calibri Light" panose="020F0302020204030204" pitchFamily="34" charset="0"/>
                <a:ea typeface="等线" panose="02010600030101010101" pitchFamily="2" charset="-122"/>
              </a:rPr>
              <a:t> </a:t>
            </a:r>
            <a:endParaRPr lang="en-US" altLang="zh-CN" sz="1600" u="sng" dirty="0">
              <a:latin typeface="Calibri Light" panose="020F0302020204030204" pitchFamily="34" charset="0"/>
              <a:ea typeface="等线" panose="02010600030101010101" pitchFamily="2" charset="-122"/>
            </a:endParaRPr>
          </a:p>
          <a:p>
            <a:endParaRPr lang="en-US" altLang="zh-CN" b="1" u="sng" dirty="0">
              <a:latin typeface="Calibri Light" panose="020F0302020204030204" pitchFamily="34" charset="0"/>
              <a:ea typeface="等线" panose="02010600030101010101" pitchFamily="2" charset="-122"/>
            </a:endParaRPr>
          </a:p>
        </p:txBody>
      </p:sp>
    </p:spTree>
    <p:extLst>
      <p:ext uri="{BB962C8B-B14F-4D97-AF65-F5344CB8AC3E}">
        <p14:creationId xmlns:p14="http://schemas.microsoft.com/office/powerpoint/2010/main" val="278793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6</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pic>
        <p:nvPicPr>
          <p:cNvPr id="8" name="图片 7">
            <a:extLst>
              <a:ext uri="{FF2B5EF4-FFF2-40B4-BE49-F238E27FC236}">
                <a16:creationId xmlns:a16="http://schemas.microsoft.com/office/drawing/2014/main" id="{45E24E0B-09EA-4FF6-BCBB-95DD6A6322D5}"/>
              </a:ext>
            </a:extLst>
          </p:cNvPr>
          <p:cNvPicPr>
            <a:picLocks noChangeAspect="1"/>
          </p:cNvPicPr>
          <p:nvPr/>
        </p:nvPicPr>
        <p:blipFill>
          <a:blip r:embed="rId4"/>
          <a:stretch>
            <a:fillRect/>
          </a:stretch>
        </p:blipFill>
        <p:spPr>
          <a:xfrm>
            <a:off x="311062" y="939800"/>
            <a:ext cx="4197246" cy="4978400"/>
          </a:xfrm>
          <a:prstGeom prst="rect">
            <a:avLst/>
          </a:prstGeom>
        </p:spPr>
      </p:pic>
      <p:sp>
        <p:nvSpPr>
          <p:cNvPr id="17" name="文本框 16">
            <a:extLst>
              <a:ext uri="{FF2B5EF4-FFF2-40B4-BE49-F238E27FC236}">
                <a16:creationId xmlns:a16="http://schemas.microsoft.com/office/drawing/2014/main" id="{3D7CAFCD-20AD-470F-9AB8-5E3D55FE820B}"/>
              </a:ext>
            </a:extLst>
          </p:cNvPr>
          <p:cNvSpPr txBox="1"/>
          <p:nvPr/>
        </p:nvSpPr>
        <p:spPr>
          <a:xfrm>
            <a:off x="9116060" y="1357034"/>
            <a:ext cx="2667000" cy="4247317"/>
          </a:xfrm>
          <a:prstGeom prst="rect">
            <a:avLst/>
          </a:prstGeom>
          <a:noFill/>
        </p:spPr>
        <p:txBody>
          <a:bodyPr wrap="square" rtlCol="0">
            <a:spAutoFit/>
          </a:bodyPr>
          <a:lstStyle/>
          <a:p>
            <a:r>
              <a:rPr lang="zh-CN" altLang="en-US" dirty="0">
                <a:latin typeface="Calibri Light" panose="020F0302020204030204" pitchFamily="34" charset="0"/>
                <a:ea typeface="等线" panose="02010600030101010101" pitchFamily="2" charset="-122"/>
              </a:rPr>
              <a:t>开户前请仔细阅读风险揭露，认真考虑是否适合进行交易。</a:t>
            </a:r>
            <a:endParaRPr lang="en-US" altLang="zh-CN" dirty="0">
              <a:latin typeface="Calibri Light" panose="020F0302020204030204" pitchFamily="34" charset="0"/>
              <a:ea typeface="等线" panose="02010600030101010101" pitchFamily="2" charset="-122"/>
            </a:endParaRPr>
          </a:p>
          <a:p>
            <a:endParaRPr lang="en-US" altLang="zh-CN" dirty="0">
              <a:latin typeface="Calibri Light" panose="020F0302020204030204" pitchFamily="34" charset="0"/>
              <a:ea typeface="等线" panose="02010600030101010101" pitchFamily="2" charset="-122"/>
            </a:endParaRPr>
          </a:p>
          <a:p>
            <a:r>
              <a:rPr lang="zh-CN" altLang="en-US" dirty="0">
                <a:latin typeface="Calibri Light" panose="020F0302020204030204" pitchFamily="34" charset="0"/>
                <a:ea typeface="等线" panose="02010600030101010101" pitchFamily="2" charset="-122"/>
              </a:rPr>
              <a:t>如有任何疑问，可随时与我们联系。</a:t>
            </a:r>
            <a:endParaRPr lang="en-US" altLang="zh-CN" dirty="0">
              <a:latin typeface="Calibri Light" panose="020F0302020204030204" pitchFamily="34" charset="0"/>
              <a:ea typeface="等线" panose="02010600030101010101" pitchFamily="2" charset="-122"/>
            </a:endParaRPr>
          </a:p>
          <a:p>
            <a:endParaRPr lang="en-US" altLang="zh-CN" dirty="0">
              <a:latin typeface="Calibri Light" panose="020F0302020204030204" pitchFamily="34" charset="0"/>
              <a:ea typeface="等线" panose="02010600030101010101" pitchFamily="2" charset="-122"/>
            </a:endParaRPr>
          </a:p>
          <a:p>
            <a:r>
              <a:rPr lang="en-US" altLang="zh-CN" dirty="0">
                <a:latin typeface="Calibri Light" panose="020F0302020204030204" pitchFamily="34" charset="0"/>
                <a:ea typeface="等线" panose="02010600030101010101" pitchFamily="2" charset="-122"/>
              </a:rPr>
              <a:t>Please read the Risk Disclosure carefully</a:t>
            </a:r>
            <a:r>
              <a:rPr lang="zh-CN" altLang="en-US" dirty="0">
                <a:latin typeface="Calibri Light" panose="020F0302020204030204" pitchFamily="34" charset="0"/>
                <a:ea typeface="等线" panose="02010600030101010101" pitchFamily="2" charset="-122"/>
              </a:rPr>
              <a:t> </a:t>
            </a:r>
            <a:r>
              <a:rPr lang="en-US" altLang="zh-CN" dirty="0">
                <a:latin typeface="Calibri Light" panose="020F0302020204030204" pitchFamily="34" charset="0"/>
                <a:ea typeface="等线" panose="02010600030101010101" pitchFamily="2" charset="-122"/>
              </a:rPr>
              <a:t>and consider whether the trading is suitable for you.</a:t>
            </a:r>
            <a:r>
              <a:rPr lang="zh-CN" altLang="en-US" dirty="0">
                <a:latin typeface="Calibri Light" panose="020F0302020204030204" pitchFamily="34" charset="0"/>
                <a:ea typeface="等线" panose="02010600030101010101" pitchFamily="2" charset="-122"/>
              </a:rPr>
              <a:t> </a:t>
            </a:r>
            <a:endParaRPr lang="en-US" altLang="zh-CN" dirty="0">
              <a:latin typeface="Calibri Light" panose="020F0302020204030204" pitchFamily="34" charset="0"/>
              <a:ea typeface="等线" panose="02010600030101010101" pitchFamily="2" charset="-122"/>
            </a:endParaRPr>
          </a:p>
          <a:p>
            <a:endParaRPr lang="en-US" altLang="zh-CN" dirty="0">
              <a:latin typeface="Calibri Light" panose="020F0302020204030204" pitchFamily="34" charset="0"/>
              <a:ea typeface="等线" panose="02010600030101010101" pitchFamily="2" charset="-122"/>
            </a:endParaRPr>
          </a:p>
          <a:p>
            <a:r>
              <a:rPr lang="en-US" altLang="zh-CN" dirty="0">
                <a:latin typeface="Calibri Light" panose="020F0302020204030204" pitchFamily="34" charset="0"/>
                <a:ea typeface="等线" panose="02010600030101010101" pitchFamily="2" charset="-122"/>
              </a:rPr>
              <a:t>If there is any question, please feel free to contact </a:t>
            </a:r>
            <a:r>
              <a:rPr lang="en-US" altLang="zh-CN" dirty="0" err="1">
                <a:latin typeface="Calibri Light" panose="020F0302020204030204" pitchFamily="34" charset="0"/>
                <a:ea typeface="等线" panose="02010600030101010101" pitchFamily="2" charset="-122"/>
              </a:rPr>
              <a:t>Huatai</a:t>
            </a:r>
            <a:r>
              <a:rPr lang="en-US" altLang="zh-CN" dirty="0">
                <a:latin typeface="Calibri Light" panose="020F0302020204030204" pitchFamily="34" charset="0"/>
                <a:ea typeface="等线" panose="02010600030101010101" pitchFamily="2" charset="-122"/>
              </a:rPr>
              <a:t> USA.</a:t>
            </a:r>
            <a:endParaRPr lang="zh-CN" altLang="en-US" dirty="0">
              <a:latin typeface="Calibri Light" panose="020F0302020204030204" pitchFamily="34" charset="0"/>
              <a:ea typeface="等线" panose="02010600030101010101" pitchFamily="2" charset="-122"/>
            </a:endParaRPr>
          </a:p>
        </p:txBody>
      </p:sp>
      <p:pic>
        <p:nvPicPr>
          <p:cNvPr id="3" name="图片 2">
            <a:extLst>
              <a:ext uri="{FF2B5EF4-FFF2-40B4-BE49-F238E27FC236}">
                <a16:creationId xmlns:a16="http://schemas.microsoft.com/office/drawing/2014/main" id="{54B904E1-50E2-4CC6-96C6-339D3EC8C190}"/>
              </a:ext>
            </a:extLst>
          </p:cNvPr>
          <p:cNvPicPr>
            <a:picLocks noChangeAspect="1"/>
          </p:cNvPicPr>
          <p:nvPr/>
        </p:nvPicPr>
        <p:blipFill>
          <a:blip r:embed="rId5"/>
          <a:stretch>
            <a:fillRect/>
          </a:stretch>
        </p:blipFill>
        <p:spPr>
          <a:xfrm>
            <a:off x="4576135" y="1286238"/>
            <a:ext cx="4425301" cy="4247318"/>
          </a:xfrm>
          <a:prstGeom prst="rect">
            <a:avLst/>
          </a:prstGeom>
        </p:spPr>
      </p:pic>
    </p:spTree>
    <p:extLst>
      <p:ext uri="{BB962C8B-B14F-4D97-AF65-F5344CB8AC3E}">
        <p14:creationId xmlns:p14="http://schemas.microsoft.com/office/powerpoint/2010/main" val="108667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7</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sp>
        <p:nvSpPr>
          <p:cNvPr id="3" name="文本框 2">
            <a:extLst>
              <a:ext uri="{FF2B5EF4-FFF2-40B4-BE49-F238E27FC236}">
                <a16:creationId xmlns:a16="http://schemas.microsoft.com/office/drawing/2014/main" id="{535A6906-EFB6-4A79-A305-162063399116}"/>
              </a:ext>
            </a:extLst>
          </p:cNvPr>
          <p:cNvSpPr txBox="1"/>
          <p:nvPr/>
        </p:nvSpPr>
        <p:spPr>
          <a:xfrm>
            <a:off x="499730" y="340988"/>
            <a:ext cx="4561368"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Step1 Select the referrer and account type </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1</a:t>
            </a:r>
            <a:r>
              <a:rPr lang="zh-CN" altLang="en-US" dirty="0">
                <a:latin typeface="Calibri Light" panose="020F0302020204030204" pitchFamily="34" charset="0"/>
                <a:ea typeface="等线" panose="02010600030101010101" pitchFamily="2" charset="-122"/>
              </a:rPr>
              <a:t> 选择账号类型与引荐机构</a:t>
            </a:r>
          </a:p>
        </p:txBody>
      </p:sp>
      <p:pic>
        <p:nvPicPr>
          <p:cNvPr id="11" name="图片 10">
            <a:extLst>
              <a:ext uri="{FF2B5EF4-FFF2-40B4-BE49-F238E27FC236}">
                <a16:creationId xmlns:a16="http://schemas.microsoft.com/office/drawing/2014/main" id="{C7BAFE56-9C82-401E-A2E6-75293D6AE7EB}"/>
              </a:ext>
            </a:extLst>
          </p:cNvPr>
          <p:cNvPicPr>
            <a:picLocks noChangeAspect="1"/>
          </p:cNvPicPr>
          <p:nvPr/>
        </p:nvPicPr>
        <p:blipFill>
          <a:blip r:embed="rId4"/>
          <a:stretch>
            <a:fillRect/>
          </a:stretch>
        </p:blipFill>
        <p:spPr>
          <a:xfrm>
            <a:off x="7270207" y="1763566"/>
            <a:ext cx="3368394" cy="3508744"/>
          </a:xfrm>
          <a:prstGeom prst="rect">
            <a:avLst/>
          </a:prstGeom>
        </p:spPr>
      </p:pic>
      <p:sp>
        <p:nvSpPr>
          <p:cNvPr id="15" name="箭头: 右 14">
            <a:extLst>
              <a:ext uri="{FF2B5EF4-FFF2-40B4-BE49-F238E27FC236}">
                <a16:creationId xmlns:a16="http://schemas.microsoft.com/office/drawing/2014/main" id="{C0B10F62-0CDD-4699-BB10-57C32E55C332}"/>
              </a:ext>
            </a:extLst>
          </p:cNvPr>
          <p:cNvSpPr/>
          <p:nvPr/>
        </p:nvSpPr>
        <p:spPr>
          <a:xfrm>
            <a:off x="4606844" y="3246099"/>
            <a:ext cx="2183062" cy="566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Light" panose="020F0302020204030204" pitchFamily="34" charset="0"/>
              <a:ea typeface="等线" panose="02010600030101010101" pitchFamily="2" charset="-122"/>
            </a:endParaRPr>
          </a:p>
        </p:txBody>
      </p:sp>
      <p:sp>
        <p:nvSpPr>
          <p:cNvPr id="10" name="文字方塊 7">
            <a:extLst>
              <a:ext uri="{FF2B5EF4-FFF2-40B4-BE49-F238E27FC236}">
                <a16:creationId xmlns:a16="http://schemas.microsoft.com/office/drawing/2014/main" id="{A1E4304F-751A-47D8-B439-3167479B8FE2}"/>
              </a:ext>
            </a:extLst>
          </p:cNvPr>
          <p:cNvSpPr txBox="1"/>
          <p:nvPr/>
        </p:nvSpPr>
        <p:spPr>
          <a:xfrm>
            <a:off x="4112474" y="2366951"/>
            <a:ext cx="3157733" cy="954107"/>
          </a:xfrm>
          <a:prstGeom prst="rect">
            <a:avLst/>
          </a:prstGeom>
          <a:noFill/>
        </p:spPr>
        <p:txBody>
          <a:bodyPr wrap="square" rtlCol="0">
            <a:spAutoFit/>
          </a:bodyPr>
          <a:lstStyle/>
          <a:p>
            <a:r>
              <a:rPr lang="en-US" altLang="zh-CN" sz="1400" dirty="0">
                <a:latin typeface="Calibri Light" panose="020F0302020204030204" pitchFamily="34" charset="0"/>
                <a:ea typeface="等线" panose="02010600030101010101" pitchFamily="2" charset="-122"/>
              </a:rPr>
              <a:t>Choose the referrer. It is defaulted as</a:t>
            </a:r>
          </a:p>
          <a:p>
            <a:r>
              <a:rPr lang="en-US" altLang="zh-CN" sz="1400" dirty="0" err="1">
                <a:latin typeface="Calibri Light" panose="020F0302020204030204" pitchFamily="34" charset="0"/>
                <a:ea typeface="等线" panose="02010600030101010101" pitchFamily="2" charset="-122"/>
              </a:rPr>
              <a:t>Huatai</a:t>
            </a:r>
            <a:r>
              <a:rPr lang="en-US" altLang="zh-CN" sz="1400" dirty="0">
                <a:latin typeface="Calibri Light" panose="020F0302020204030204" pitchFamily="34" charset="0"/>
                <a:ea typeface="等线" panose="02010600030101010101" pitchFamily="2" charset="-122"/>
              </a:rPr>
              <a:t> USA.</a:t>
            </a:r>
          </a:p>
          <a:p>
            <a:r>
              <a:rPr lang="zh-CN" altLang="en-US" sz="1400" dirty="0">
                <a:latin typeface="Calibri Light" panose="020F0302020204030204" pitchFamily="34" charset="0"/>
                <a:ea typeface="等线" panose="02010600030101010101" pitchFamily="2" charset="-122"/>
              </a:rPr>
              <a:t>选择引荐机构</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系统默认为</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华泰金融美国</a:t>
            </a:r>
            <a:r>
              <a:rPr lang="en-US" altLang="zh-CN" sz="1400" dirty="0">
                <a:latin typeface="Calibri Light" panose="020F0302020204030204" pitchFamily="34" charset="0"/>
                <a:ea typeface="等线" panose="02010600030101010101" pitchFamily="2" charset="-122"/>
              </a:rPr>
              <a:t>”</a:t>
            </a:r>
            <a:r>
              <a:rPr lang="zh-CN" altLang="en-US" sz="1400" dirty="0">
                <a:latin typeface="Calibri Light" panose="020F0302020204030204" pitchFamily="34" charset="0"/>
                <a:ea typeface="等线" panose="02010600030101010101" pitchFamily="2" charset="-122"/>
              </a:rPr>
              <a:t>。</a:t>
            </a:r>
            <a:endParaRPr lang="en-US" altLang="zh-CN" sz="1400" dirty="0">
              <a:latin typeface="Calibri Light" panose="020F0302020204030204" pitchFamily="34" charset="0"/>
              <a:ea typeface="等线" panose="02010600030101010101" pitchFamily="2" charset="-122"/>
            </a:endParaRPr>
          </a:p>
        </p:txBody>
      </p:sp>
      <p:sp>
        <p:nvSpPr>
          <p:cNvPr id="13" name="文字方塊 7">
            <a:extLst>
              <a:ext uri="{FF2B5EF4-FFF2-40B4-BE49-F238E27FC236}">
                <a16:creationId xmlns:a16="http://schemas.microsoft.com/office/drawing/2014/main" id="{63183B42-0274-4465-8DA4-372E3EBAD1AD}"/>
              </a:ext>
            </a:extLst>
          </p:cNvPr>
          <p:cNvSpPr txBox="1"/>
          <p:nvPr/>
        </p:nvSpPr>
        <p:spPr>
          <a:xfrm>
            <a:off x="7422701" y="1065330"/>
            <a:ext cx="3689438"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Choose the account type</a:t>
            </a:r>
          </a:p>
          <a:p>
            <a:r>
              <a:rPr lang="zh-CN" altLang="en-US" dirty="0">
                <a:latin typeface="Calibri Light" panose="020F0302020204030204" pitchFamily="34" charset="0"/>
                <a:ea typeface="等线" panose="02010600030101010101" pitchFamily="2" charset="-122"/>
              </a:rPr>
              <a:t>选择账户类型</a:t>
            </a:r>
          </a:p>
        </p:txBody>
      </p:sp>
      <p:pic>
        <p:nvPicPr>
          <p:cNvPr id="1026" name="Picture 2" descr="da1ed5e2-7bdc-4b7d-8911-59ebe81a66e4@namprd15">
            <a:extLst>
              <a:ext uri="{FF2B5EF4-FFF2-40B4-BE49-F238E27FC236}">
                <a16:creationId xmlns:a16="http://schemas.microsoft.com/office/drawing/2014/main" id="{937274C6-D06C-4BB8-BA98-C555BB2A1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18" y="1208301"/>
            <a:ext cx="2890192" cy="513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44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02BF489-FF94-4354-B985-1C5F388D5B6C}"/>
              </a:ext>
            </a:extLst>
          </p:cNvPr>
          <p:cNvSpPr txBox="1">
            <a:spLocks/>
          </p:cNvSpPr>
          <p:nvPr/>
        </p:nvSpPr>
        <p:spPr>
          <a:xfrm>
            <a:off x="378889" y="423901"/>
            <a:ext cx="7050614" cy="990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endParaRPr lang="en-US" sz="5400" dirty="0">
              <a:solidFill>
                <a:schemeClr val="tx1"/>
              </a:solidFill>
              <a:latin typeface="Calibri Light" panose="020F0302020204030204" pitchFamily="34" charset="0"/>
            </a:endParaRPr>
          </a:p>
        </p:txBody>
      </p:sp>
      <p:pic>
        <p:nvPicPr>
          <p:cNvPr id="5" name="图片 4">
            <a:extLst>
              <a:ext uri="{FF2B5EF4-FFF2-40B4-BE49-F238E27FC236}">
                <a16:creationId xmlns:a16="http://schemas.microsoft.com/office/drawing/2014/main" id="{DC17A08E-CB53-4DA2-B12C-75ECA75D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1" y="152401"/>
            <a:ext cx="3117937" cy="543001"/>
          </a:xfrm>
          <a:prstGeom prst="rect">
            <a:avLst/>
          </a:prstGeom>
        </p:spPr>
      </p:pic>
      <p:sp>
        <p:nvSpPr>
          <p:cNvPr id="2" name="Slide Number Placeholder 1"/>
          <p:cNvSpPr>
            <a:spLocks noGrp="1"/>
          </p:cNvSpPr>
          <p:nvPr>
            <p:ph type="sldNum" sz="quarter" idx="12"/>
          </p:nvPr>
        </p:nvSpPr>
        <p:spPr>
          <a:xfrm>
            <a:off x="8526782" y="6340474"/>
            <a:ext cx="2743200" cy="365125"/>
          </a:xfrm>
        </p:spPr>
        <p:txBody>
          <a:bodyPr/>
          <a:lstStyle/>
          <a:p>
            <a:fld id="{F36C87F6-986D-49E6-AF40-1B3A1EE8064D}" type="slidenum">
              <a:rPr lang="en-US" smtClean="0"/>
              <a:t>8</a:t>
            </a:fld>
            <a:endParaRPr lang="en-US"/>
          </a:p>
        </p:txBody>
      </p:sp>
      <p:sp>
        <p:nvSpPr>
          <p:cNvPr id="6" name="Slide Number Placeholder 6"/>
          <p:cNvSpPr txBox="1">
            <a:spLocks/>
          </p:cNvSpPr>
          <p:nvPr/>
        </p:nvSpPr>
        <p:spPr>
          <a:xfrm>
            <a:off x="9778639" y="6642613"/>
            <a:ext cx="2667001" cy="157723"/>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Light" panose="020F0302020204030204" pitchFamily="34" charset="0"/>
              </a:rPr>
              <a:t>© 2018 </a:t>
            </a:r>
            <a:r>
              <a:rPr lang="en-US" dirty="0" err="1">
                <a:latin typeface="Calibri Light" panose="020F0302020204030204" pitchFamily="34" charset="0"/>
              </a:rPr>
              <a:t>Huatai</a:t>
            </a:r>
            <a:r>
              <a:rPr lang="en-US" dirty="0">
                <a:latin typeface="Calibri Light" panose="020F0302020204030204" pitchFamily="34" charset="0"/>
              </a:rPr>
              <a:t> Financial USA, INC.</a:t>
            </a:r>
          </a:p>
        </p:txBody>
      </p:sp>
      <p:pic>
        <p:nvPicPr>
          <p:cNvPr id="8" name="图片 7">
            <a:extLst>
              <a:ext uri="{FF2B5EF4-FFF2-40B4-BE49-F238E27FC236}">
                <a16:creationId xmlns:a16="http://schemas.microsoft.com/office/drawing/2014/main" id="{7D87E2C2-2C2A-4311-B2D0-1F121464E05D}"/>
              </a:ext>
            </a:extLst>
          </p:cNvPr>
          <p:cNvPicPr>
            <a:picLocks noChangeAspect="1"/>
          </p:cNvPicPr>
          <p:nvPr/>
        </p:nvPicPr>
        <p:blipFill>
          <a:blip r:embed="rId4"/>
          <a:stretch>
            <a:fillRect/>
          </a:stretch>
        </p:blipFill>
        <p:spPr>
          <a:xfrm>
            <a:off x="1410519" y="1073513"/>
            <a:ext cx="2863901" cy="5784487"/>
          </a:xfrm>
          <a:prstGeom prst="rect">
            <a:avLst/>
          </a:prstGeom>
        </p:spPr>
      </p:pic>
      <p:pic>
        <p:nvPicPr>
          <p:cNvPr id="12" name="图片 11">
            <a:extLst>
              <a:ext uri="{FF2B5EF4-FFF2-40B4-BE49-F238E27FC236}">
                <a16:creationId xmlns:a16="http://schemas.microsoft.com/office/drawing/2014/main" id="{BC6EBB78-3C49-437F-81C8-EE559D6E0FA9}"/>
              </a:ext>
            </a:extLst>
          </p:cNvPr>
          <p:cNvPicPr>
            <a:picLocks noChangeAspect="1"/>
          </p:cNvPicPr>
          <p:nvPr/>
        </p:nvPicPr>
        <p:blipFill>
          <a:blip r:embed="rId5"/>
          <a:stretch>
            <a:fillRect/>
          </a:stretch>
        </p:blipFill>
        <p:spPr>
          <a:xfrm>
            <a:off x="4499829" y="1070232"/>
            <a:ext cx="2835817" cy="5787768"/>
          </a:xfrm>
          <a:prstGeom prst="rect">
            <a:avLst/>
          </a:prstGeom>
        </p:spPr>
      </p:pic>
      <p:sp>
        <p:nvSpPr>
          <p:cNvPr id="10" name="文本框 9">
            <a:extLst>
              <a:ext uri="{FF2B5EF4-FFF2-40B4-BE49-F238E27FC236}">
                <a16:creationId xmlns:a16="http://schemas.microsoft.com/office/drawing/2014/main" id="{12439A9A-9720-4712-8B6F-AD364409F9AB}"/>
              </a:ext>
            </a:extLst>
          </p:cNvPr>
          <p:cNvSpPr txBox="1"/>
          <p:nvPr/>
        </p:nvSpPr>
        <p:spPr>
          <a:xfrm>
            <a:off x="499730" y="372236"/>
            <a:ext cx="4561368" cy="646331"/>
          </a:xfrm>
          <a:prstGeom prst="rect">
            <a:avLst/>
          </a:prstGeom>
          <a:noFill/>
        </p:spPr>
        <p:txBody>
          <a:bodyPr wrap="square" rtlCol="0">
            <a:spAutoFit/>
          </a:bodyPr>
          <a:lstStyle/>
          <a:p>
            <a:r>
              <a:rPr lang="en-US" altLang="zh-CN" dirty="0">
                <a:latin typeface="Calibri Light" panose="020F0302020204030204" pitchFamily="34" charset="0"/>
                <a:ea typeface="等线" panose="02010600030101010101" pitchFamily="2" charset="-122"/>
              </a:rPr>
              <a:t>Step1 Select the referrer and account type </a:t>
            </a:r>
          </a:p>
          <a:p>
            <a:r>
              <a:rPr lang="zh-CN" altLang="en-US" dirty="0">
                <a:latin typeface="Calibri Light" panose="020F0302020204030204" pitchFamily="34" charset="0"/>
                <a:ea typeface="等线" panose="02010600030101010101" pitchFamily="2" charset="-122"/>
              </a:rPr>
              <a:t>步骤</a:t>
            </a:r>
            <a:r>
              <a:rPr lang="en-US" altLang="zh-CN" dirty="0">
                <a:latin typeface="Calibri Light" panose="020F0302020204030204" pitchFamily="34" charset="0"/>
                <a:ea typeface="等线" panose="02010600030101010101" pitchFamily="2" charset="-122"/>
              </a:rPr>
              <a:t>1</a:t>
            </a:r>
            <a:r>
              <a:rPr lang="zh-CN" altLang="en-US" dirty="0">
                <a:latin typeface="Calibri Light" panose="020F0302020204030204" pitchFamily="34" charset="0"/>
                <a:ea typeface="等线" panose="02010600030101010101" pitchFamily="2" charset="-122"/>
              </a:rPr>
              <a:t> 选择账号类型与引荐机构</a:t>
            </a:r>
          </a:p>
        </p:txBody>
      </p:sp>
      <p:sp>
        <p:nvSpPr>
          <p:cNvPr id="11" name="文字方塊 9">
            <a:extLst>
              <a:ext uri="{FF2B5EF4-FFF2-40B4-BE49-F238E27FC236}">
                <a16:creationId xmlns:a16="http://schemas.microsoft.com/office/drawing/2014/main" id="{F0AA9E2F-D12E-4478-BD78-82D64BB86BD9}"/>
              </a:ext>
            </a:extLst>
          </p:cNvPr>
          <p:cNvSpPr txBox="1"/>
          <p:nvPr/>
        </p:nvSpPr>
        <p:spPr>
          <a:xfrm>
            <a:off x="7800748" y="1184632"/>
            <a:ext cx="4195267" cy="3508653"/>
          </a:xfrm>
          <a:prstGeom prst="rect">
            <a:avLst/>
          </a:prstGeom>
          <a:noFill/>
        </p:spPr>
        <p:txBody>
          <a:bodyPr wrap="square" rtlCol="0">
            <a:spAutoFit/>
          </a:bodyPr>
          <a:lstStyle/>
          <a:p>
            <a:r>
              <a:rPr lang="en-US" altLang="zh-CN" sz="1600" b="1" dirty="0">
                <a:latin typeface="Calibri Light" panose="020F0302020204030204" pitchFamily="34" charset="0"/>
              </a:rPr>
              <a:t>Additional Application Documents:</a:t>
            </a:r>
          </a:p>
          <a:p>
            <a:r>
              <a:rPr lang="en-US" altLang="zh-CN" sz="1600" dirty="0">
                <a:latin typeface="Calibri Light" panose="020F0302020204030204" pitchFamily="34" charset="0"/>
              </a:rPr>
              <a:t>List</a:t>
            </a:r>
            <a:r>
              <a:rPr lang="zh-CN" altLang="en-US" sz="1600" dirty="0">
                <a:latin typeface="Calibri Light" panose="020F0302020204030204" pitchFamily="34" charset="0"/>
              </a:rPr>
              <a:t> </a:t>
            </a:r>
            <a:r>
              <a:rPr lang="en-US" altLang="zh-CN" sz="1600" dirty="0">
                <a:latin typeface="Calibri Light" panose="020F0302020204030204" pitchFamily="34" charset="0"/>
              </a:rPr>
              <a:t>the documents needed for the application. Please note that if you choose a different account type, the list will change. Please prepare the needed documents based on the actual account type.</a:t>
            </a:r>
          </a:p>
          <a:p>
            <a:endParaRPr lang="en-US" altLang="zh-CN" sz="1600" b="1" dirty="0">
              <a:latin typeface="Calibri Light" panose="020F0302020204030204" pitchFamily="34" charset="0"/>
            </a:endParaRPr>
          </a:p>
          <a:p>
            <a:r>
              <a:rPr lang="zh-CN" altLang="en-US" sz="1600" b="1" dirty="0">
                <a:latin typeface="Calibri Light" panose="020F0302020204030204" pitchFamily="34" charset="0"/>
              </a:rPr>
              <a:t>其他补充文件：</a:t>
            </a:r>
            <a:endParaRPr lang="en-US" altLang="zh-CN" sz="1600" b="1" dirty="0">
              <a:latin typeface="Calibri Light" panose="020F0302020204030204" pitchFamily="34" charset="0"/>
            </a:endParaRPr>
          </a:p>
          <a:p>
            <a:r>
              <a:rPr lang="zh-CN" altLang="en-US" sz="1600" dirty="0">
                <a:latin typeface="Calibri Light" panose="020F0302020204030204" pitchFamily="34" charset="0"/>
              </a:rPr>
              <a:t>提示您在开户过程中所需要的文件。请注意，当您选择不同的账户类型时，补充文件会有变化，因此请您务必根据您的账户类型准备相应的补充文件。</a:t>
            </a:r>
            <a:endParaRPr lang="en-US" altLang="zh-CN" sz="1600" dirty="0">
              <a:latin typeface="Calibri Light" panose="020F0302020204030204" pitchFamily="34" charset="0"/>
            </a:endParaRPr>
          </a:p>
          <a:p>
            <a:endParaRPr lang="en-US" altLang="zh-CN" sz="1600" dirty="0">
              <a:latin typeface="Calibri Light" panose="020F0302020204030204" pitchFamily="34" charset="0"/>
            </a:endParaRPr>
          </a:p>
          <a:p>
            <a:endParaRPr lang="en-US" altLang="zh-CN" sz="1400" dirty="0">
              <a:latin typeface="Calibri Light" panose="020F0302020204030204" pitchFamily="34" charset="0"/>
            </a:endParaRPr>
          </a:p>
        </p:txBody>
      </p:sp>
    </p:spTree>
    <p:extLst>
      <p:ext uri="{BB962C8B-B14F-4D97-AF65-F5344CB8AC3E}">
        <p14:creationId xmlns:p14="http://schemas.microsoft.com/office/powerpoint/2010/main" val="260509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lstStyle/>
          <a:p>
            <a:fld id="{31AD99A8-8419-F946-BAF2-3976FBC501FF}" type="slidenum">
              <a:rPr lang="en-US" smtClean="0"/>
              <a:t>9</a:t>
            </a:fld>
            <a:endParaRPr lang="en-US"/>
          </a:p>
        </p:txBody>
      </p:sp>
      <p:sp>
        <p:nvSpPr>
          <p:cNvPr id="5" name="文字方塊 7">
            <a:extLst>
              <a:ext uri="{FF2B5EF4-FFF2-40B4-BE49-F238E27FC236}">
                <a16:creationId xmlns:a16="http://schemas.microsoft.com/office/drawing/2014/main" id="{1CB1FAA4-72F3-4026-BF1A-35F27146BFE6}"/>
              </a:ext>
            </a:extLst>
          </p:cNvPr>
          <p:cNvSpPr txBox="1"/>
          <p:nvPr/>
        </p:nvSpPr>
        <p:spPr>
          <a:xfrm>
            <a:off x="367333" y="426391"/>
            <a:ext cx="3689438" cy="646331"/>
          </a:xfrm>
          <a:prstGeom prst="rect">
            <a:avLst/>
          </a:prstGeom>
          <a:noFill/>
        </p:spPr>
        <p:txBody>
          <a:bodyPr wrap="square" rtlCol="0">
            <a:spAutoFit/>
          </a:bodyPr>
          <a:lstStyle/>
          <a:p>
            <a:r>
              <a:rPr lang="en-US" altLang="zh-CN" dirty="0">
                <a:latin typeface="Calibri Light" panose="020F0302020204030204" pitchFamily="34" charset="0"/>
              </a:rPr>
              <a:t>Step 2 Fill in the Information</a:t>
            </a:r>
          </a:p>
          <a:p>
            <a:r>
              <a:rPr lang="zh-CN" altLang="en-US" dirty="0">
                <a:latin typeface="Calibri Light" panose="020F0302020204030204" pitchFamily="34" charset="0"/>
              </a:rPr>
              <a:t>第二步 填写信息</a:t>
            </a:r>
          </a:p>
        </p:txBody>
      </p:sp>
      <p:sp>
        <p:nvSpPr>
          <p:cNvPr id="6" name="矩形 5"/>
          <p:cNvSpPr/>
          <p:nvPr/>
        </p:nvSpPr>
        <p:spPr>
          <a:xfrm>
            <a:off x="1266878" y="1535091"/>
            <a:ext cx="10316308" cy="1754326"/>
          </a:xfrm>
          <a:prstGeom prst="rect">
            <a:avLst/>
          </a:prstGeom>
        </p:spPr>
        <p:txBody>
          <a:bodyPr wrap="square">
            <a:spAutoFit/>
          </a:bodyPr>
          <a:lstStyle/>
          <a:p>
            <a:pPr marL="400050" indent="-400050">
              <a:buFont typeface="+mj-lt"/>
              <a:buAutoNum type="romanUcPeriod"/>
            </a:pPr>
            <a:r>
              <a:rPr kumimoji="1" lang="en-US" altLang="zh-CN" dirty="0">
                <a:latin typeface="Calibri Light" panose="020F0302020204030204" pitchFamily="34" charset="0"/>
                <a:hlinkClick r:id="rId2" action="ppaction://hlinksldjump"/>
              </a:rPr>
              <a:t>Individual</a:t>
            </a:r>
            <a:r>
              <a:rPr kumimoji="1" lang="zh-CN" altLang="en-US" dirty="0">
                <a:latin typeface="Calibri Light" panose="020F0302020204030204" pitchFamily="34" charset="0"/>
                <a:hlinkClick r:id="rId2" action="ppaction://hlinksldjump"/>
              </a:rPr>
              <a:t> 个人</a:t>
            </a:r>
            <a:r>
              <a:rPr kumimoji="1" lang="en-US" altLang="zh-CN" dirty="0">
                <a:latin typeface="Calibri Light" panose="020F0302020204030204" pitchFamily="34" charset="0"/>
                <a:hlinkClick r:id="rId2" action="ppaction://hlinksldjump"/>
              </a:rPr>
              <a:t>------------------------------------------------------------------------------------------------------P9</a:t>
            </a:r>
            <a:endParaRPr kumimoji="1" lang="en-US" altLang="zh-CN" dirty="0">
              <a:latin typeface="Calibri Light" panose="020F0302020204030204" pitchFamily="34" charset="0"/>
            </a:endParaRPr>
          </a:p>
          <a:p>
            <a:pPr marL="400050" indent="-400050">
              <a:buFont typeface="+mj-lt"/>
              <a:buAutoNum type="romanUcPeriod"/>
            </a:pPr>
            <a:r>
              <a:rPr kumimoji="1" lang="en-US" altLang="zh-CN" dirty="0">
                <a:latin typeface="Calibri Light" panose="020F0302020204030204" pitchFamily="34" charset="0"/>
                <a:hlinkClick r:id="rId3" action="ppaction://hlinksldjump"/>
              </a:rPr>
              <a:t>Joint</a:t>
            </a:r>
            <a:r>
              <a:rPr kumimoji="1" lang="zh-CN" altLang="en-US" dirty="0">
                <a:latin typeface="Calibri Light" panose="020F0302020204030204" pitchFamily="34" charset="0"/>
                <a:hlinkClick r:id="rId3" action="ppaction://hlinksldjump"/>
              </a:rPr>
              <a:t> 联名</a:t>
            </a:r>
            <a:r>
              <a:rPr kumimoji="1" lang="en-US" altLang="zh-CN" dirty="0">
                <a:latin typeface="Calibri Light" panose="020F0302020204030204" pitchFamily="34" charset="0"/>
                <a:hlinkClick r:id="rId3" action="ppaction://hlinksldjump"/>
              </a:rPr>
              <a:t>-------------------------------------------------------------------------------------------------------------P24</a:t>
            </a:r>
            <a:endParaRPr kumimoji="1" lang="en-US" altLang="zh-CN" dirty="0">
              <a:latin typeface="Calibri Light" panose="020F0302020204030204" pitchFamily="34" charset="0"/>
            </a:endParaRPr>
          </a:p>
          <a:p>
            <a:pPr marL="400050" indent="-400050">
              <a:buFont typeface="+mj-lt"/>
              <a:buAutoNum type="romanUcPeriod"/>
            </a:pPr>
            <a:r>
              <a:rPr kumimoji="1" lang="en-US" altLang="zh-CN" dirty="0">
                <a:latin typeface="Calibri Light" panose="020F0302020204030204" pitchFamily="34" charset="0"/>
                <a:hlinkClick r:id="rId4" action="ppaction://hlinksldjump"/>
              </a:rPr>
              <a:t>Sole Proprietorship </a:t>
            </a:r>
            <a:r>
              <a:rPr kumimoji="1" lang="zh-CN" altLang="en-US" dirty="0">
                <a:latin typeface="Calibri Light" panose="020F0302020204030204" pitchFamily="34" charset="0"/>
                <a:hlinkClick r:id="rId4" action="ppaction://hlinksldjump"/>
              </a:rPr>
              <a:t>独资公司</a:t>
            </a:r>
            <a:r>
              <a:rPr kumimoji="1" lang="en-US" altLang="zh-CN" dirty="0">
                <a:latin typeface="Calibri Light" panose="020F0302020204030204" pitchFamily="34" charset="0"/>
                <a:hlinkClick r:id="rId4" action="ppaction://hlinksldjump"/>
              </a:rPr>
              <a:t>------------------------------------------------------------------------------------P27</a:t>
            </a:r>
            <a:endParaRPr kumimoji="1" lang="en-US" altLang="zh-CN" dirty="0">
              <a:latin typeface="Calibri Light" panose="020F0302020204030204" pitchFamily="34" charset="0"/>
            </a:endParaRPr>
          </a:p>
          <a:p>
            <a:pPr marL="400050" indent="-400050">
              <a:buFont typeface="+mj-lt"/>
              <a:buAutoNum type="romanUcPeriod"/>
            </a:pPr>
            <a:r>
              <a:rPr kumimoji="1" lang="en-US" altLang="zh-CN" dirty="0">
                <a:latin typeface="Calibri Light" panose="020F0302020204030204" pitchFamily="34" charset="0"/>
                <a:hlinkClick r:id="rId5" action="ppaction://hlinksldjump"/>
              </a:rPr>
              <a:t>Corporate</a:t>
            </a:r>
            <a:r>
              <a:rPr kumimoji="1" lang="zh-CN" altLang="en-US" dirty="0">
                <a:latin typeface="Calibri Light" panose="020F0302020204030204" pitchFamily="34" charset="0"/>
                <a:hlinkClick r:id="rId5" action="ppaction://hlinksldjump"/>
              </a:rPr>
              <a:t> 公司</a:t>
            </a:r>
            <a:r>
              <a:rPr kumimoji="1" lang="en-US" altLang="zh-CN" dirty="0">
                <a:latin typeface="Calibri Light" panose="020F0302020204030204" pitchFamily="34" charset="0"/>
                <a:hlinkClick r:id="rId5" action="ppaction://hlinksldjump"/>
              </a:rPr>
              <a:t>------------------------------------------------------------------------------------------------------P30</a:t>
            </a:r>
            <a:endParaRPr kumimoji="1" lang="en-US" altLang="zh-CN" dirty="0">
              <a:latin typeface="Calibri Light" panose="020F0302020204030204" pitchFamily="34" charset="0"/>
            </a:endParaRPr>
          </a:p>
          <a:p>
            <a:pPr marL="400050" indent="-400050">
              <a:buFont typeface="+mj-lt"/>
              <a:buAutoNum type="romanUcPeriod"/>
            </a:pPr>
            <a:r>
              <a:rPr kumimoji="1" lang="en-US" altLang="zh-CN" dirty="0">
                <a:latin typeface="Calibri Light" panose="020F0302020204030204" pitchFamily="34" charset="0"/>
                <a:hlinkClick r:id="rId6" action="ppaction://hlinksldjump"/>
              </a:rPr>
              <a:t>Limited Liability Company</a:t>
            </a:r>
            <a:r>
              <a:rPr kumimoji="1" lang="zh-CN" altLang="en-US" dirty="0">
                <a:latin typeface="Calibri Light" panose="020F0302020204030204" pitchFamily="34" charset="0"/>
                <a:hlinkClick r:id="rId6" action="ppaction://hlinksldjump"/>
              </a:rPr>
              <a:t> 有限责任公司</a:t>
            </a:r>
            <a:r>
              <a:rPr kumimoji="1" lang="en-US" altLang="zh-CN" dirty="0">
                <a:latin typeface="Calibri Light" panose="020F0302020204030204" pitchFamily="34" charset="0"/>
                <a:hlinkClick r:id="rId6" action="ppaction://hlinksldjump"/>
              </a:rPr>
              <a:t>--------------------------------------------------------------------P41</a:t>
            </a:r>
            <a:endParaRPr kumimoji="1" lang="en-US" altLang="zh-CN" dirty="0">
              <a:latin typeface="Calibri Light" panose="020F0302020204030204" pitchFamily="34" charset="0"/>
            </a:endParaRPr>
          </a:p>
          <a:p>
            <a:pPr marL="400050" indent="-400050">
              <a:buFont typeface="+mj-lt"/>
              <a:buAutoNum type="romanUcPeriod"/>
            </a:pPr>
            <a:r>
              <a:rPr kumimoji="1" lang="en-US" altLang="zh-CN" dirty="0">
                <a:latin typeface="Calibri Light" panose="020F0302020204030204" pitchFamily="34" charset="0"/>
                <a:hlinkClick r:id="rId7" action="ppaction://hlinksldjump"/>
              </a:rPr>
              <a:t>Partnership</a:t>
            </a:r>
            <a:r>
              <a:rPr kumimoji="1" lang="zh-CN" altLang="en-US" dirty="0">
                <a:latin typeface="Calibri Light" panose="020F0302020204030204" pitchFamily="34" charset="0"/>
                <a:hlinkClick r:id="rId7" action="ppaction://hlinksldjump"/>
              </a:rPr>
              <a:t> 合伙制</a:t>
            </a:r>
            <a:r>
              <a:rPr kumimoji="1" lang="en-US" altLang="zh-CN" dirty="0">
                <a:latin typeface="Calibri Light" panose="020F0302020204030204" pitchFamily="34" charset="0"/>
                <a:hlinkClick r:id="rId7" action="ppaction://hlinksldjump"/>
              </a:rPr>
              <a:t>-------------------------------------------------------------------------------------------------P43</a:t>
            </a:r>
            <a:endParaRPr kumimoji="1" lang="en-US" altLang="zh-CN" dirty="0">
              <a:latin typeface="Calibri Light" panose="020F0302020204030204" pitchFamily="34" charset="0"/>
            </a:endParaRPr>
          </a:p>
        </p:txBody>
      </p:sp>
      <p:sp>
        <p:nvSpPr>
          <p:cNvPr id="7" name="文本框 6"/>
          <p:cNvSpPr txBox="1"/>
          <p:nvPr/>
        </p:nvSpPr>
        <p:spPr>
          <a:xfrm>
            <a:off x="1266878" y="3751786"/>
            <a:ext cx="9537896" cy="2308324"/>
          </a:xfrm>
          <a:prstGeom prst="rect">
            <a:avLst/>
          </a:prstGeom>
          <a:noFill/>
        </p:spPr>
        <p:txBody>
          <a:bodyPr wrap="square" rtlCol="0">
            <a:spAutoFit/>
          </a:bodyPr>
          <a:lstStyle/>
          <a:p>
            <a:pPr algn="just"/>
            <a:r>
              <a:rPr lang="en-US" altLang="zh-CN" dirty="0">
                <a:latin typeface="Calibri Light" panose="020F0302020204030204" pitchFamily="34" charset="0"/>
              </a:rPr>
              <a:t>This step would be slightly different when choosing different account types. For your convenience,</a:t>
            </a:r>
            <a:r>
              <a:rPr lang="zh-CN" altLang="en-US" dirty="0">
                <a:latin typeface="Calibri Light" panose="020F0302020204030204" pitchFamily="34" charset="0"/>
              </a:rPr>
              <a:t> </a:t>
            </a:r>
            <a:r>
              <a:rPr lang="en-US" altLang="zh-CN" dirty="0">
                <a:latin typeface="Calibri Light" panose="020F0302020204030204" pitchFamily="34" charset="0"/>
              </a:rPr>
              <a:t>we will present the following contents based on different account types.</a:t>
            </a:r>
            <a:r>
              <a:rPr lang="zh-CN" altLang="en-US" dirty="0">
                <a:latin typeface="Calibri Light" panose="020F0302020204030204" pitchFamily="34" charset="0"/>
              </a:rPr>
              <a:t> </a:t>
            </a:r>
            <a:r>
              <a:rPr lang="en-US" altLang="zh-CN" dirty="0">
                <a:latin typeface="Calibri Light" panose="020F0302020204030204" pitchFamily="34" charset="0"/>
              </a:rPr>
              <a:t>Since Individual and Corporate account types are the most typical ones, they will be discussed in great details.  </a:t>
            </a:r>
          </a:p>
          <a:p>
            <a:endParaRPr lang="en-US" altLang="zh-CN" dirty="0">
              <a:latin typeface="Calibri Light" panose="020F0302020204030204" pitchFamily="34" charset="0"/>
            </a:endParaRPr>
          </a:p>
          <a:p>
            <a:pPr algn="just"/>
            <a:r>
              <a:rPr lang="zh-CN" altLang="en-US" dirty="0">
                <a:latin typeface="Calibri Light" panose="020F0302020204030204" pitchFamily="34" charset="0"/>
              </a:rPr>
              <a:t>对于不同类型的账户，此步骤的填写内容及要求会有一些小区别。为了您的方便，接下来将按照不同账户类型为您介绍此步骤的填写流程。其中，个人／公司类型最具代表性，会进行详细介绍，其它账户类型请参考此二类。</a:t>
            </a:r>
          </a:p>
          <a:p>
            <a:endParaRPr kumimoji="1" lang="zh-CN" altLang="en-US" dirty="0">
              <a:latin typeface="Calibri Light" panose="020F0302020204030204" pitchFamily="34" charset="0"/>
            </a:endParaRPr>
          </a:p>
        </p:txBody>
      </p:sp>
    </p:spTree>
    <p:extLst>
      <p:ext uri="{BB962C8B-B14F-4D97-AF65-F5344CB8AC3E}">
        <p14:creationId xmlns:p14="http://schemas.microsoft.com/office/powerpoint/2010/main" val="3868523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15856</TotalTime>
  <Words>5036</Words>
  <Application>Microsoft Office PowerPoint</Application>
  <PresentationFormat>宽屏</PresentationFormat>
  <Paragraphs>448</Paragraphs>
  <Slides>48</Slides>
  <Notes>30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48</vt:i4>
      </vt:variant>
    </vt:vector>
  </HeadingPairs>
  <TitlesOfParts>
    <vt:vector size="54" baseType="lpstr">
      <vt:lpstr>等线</vt:lpstr>
      <vt:lpstr>Arial</vt:lpstr>
      <vt:lpstr>Calibri</vt:lpstr>
      <vt:lpstr>Calibri Light</vt:lpstr>
      <vt:lpstr>Wingdings</vt:lpstr>
      <vt:lpstr>Office Theme</vt:lpstr>
      <vt:lpstr>Account Opening System (H5) Tutorial  华泰金融美国公司手机开户系统培训 </vt:lpstr>
      <vt:lpstr>PowerPoint 演示文稿</vt:lpstr>
      <vt:lpstr>Table of Contents 目录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联系方式／Contact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CQG Desktop tutorial</dc:title>
  <dc:creator>Song, Qi</dc:creator>
  <cp:lastModifiedBy>Administrator</cp:lastModifiedBy>
  <cp:revision>201</cp:revision>
  <dcterms:created xsi:type="dcterms:W3CDTF">2018-04-11T18:49:06Z</dcterms:created>
  <dcterms:modified xsi:type="dcterms:W3CDTF">2019-04-17T07:27:40Z</dcterms:modified>
</cp:coreProperties>
</file>