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6"/>
  </p:notesMasterIdLst>
  <p:handoutMasterIdLst>
    <p:handoutMasterId r:id="rId37"/>
  </p:handoutMasterIdLst>
  <p:sldIdLst>
    <p:sldId id="269" r:id="rId5"/>
    <p:sldId id="289" r:id="rId6"/>
    <p:sldId id="297" r:id="rId7"/>
    <p:sldId id="290" r:id="rId8"/>
    <p:sldId id="271" r:id="rId9"/>
    <p:sldId id="279" r:id="rId10"/>
    <p:sldId id="294" r:id="rId11"/>
    <p:sldId id="298" r:id="rId12"/>
    <p:sldId id="319" r:id="rId13"/>
    <p:sldId id="300" r:id="rId14"/>
    <p:sldId id="301" r:id="rId15"/>
    <p:sldId id="299" r:id="rId16"/>
    <p:sldId id="324" r:id="rId17"/>
    <p:sldId id="322" r:id="rId18"/>
    <p:sldId id="302" r:id="rId19"/>
    <p:sldId id="303" r:id="rId20"/>
    <p:sldId id="306" r:id="rId21"/>
    <p:sldId id="307" r:id="rId22"/>
    <p:sldId id="309" r:id="rId23"/>
    <p:sldId id="316" r:id="rId24"/>
    <p:sldId id="315" r:id="rId25"/>
    <p:sldId id="317" r:id="rId26"/>
    <p:sldId id="310" r:id="rId27"/>
    <p:sldId id="311" r:id="rId28"/>
    <p:sldId id="312" r:id="rId29"/>
    <p:sldId id="286" r:id="rId30"/>
    <p:sldId id="318" r:id="rId31"/>
    <p:sldId id="323" r:id="rId32"/>
    <p:sldId id="291" r:id="rId33"/>
    <p:sldId id="292" r:id="rId34"/>
    <p:sldId id="263" r:id="rId35"/>
  </p:sldIdLst>
  <p:sldSz cx="12188825" cy="6858000"/>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EDA8EC0-D257-44D9-AED0-C4F93660F2C2}">
          <p14:sldIdLst>
            <p14:sldId id="269"/>
            <p14:sldId id="289"/>
            <p14:sldId id="297"/>
            <p14:sldId id="290"/>
            <p14:sldId id="271"/>
            <p14:sldId id="279"/>
            <p14:sldId id="294"/>
            <p14:sldId id="298"/>
            <p14:sldId id="319"/>
            <p14:sldId id="300"/>
            <p14:sldId id="301"/>
            <p14:sldId id="299"/>
            <p14:sldId id="324"/>
            <p14:sldId id="322"/>
            <p14:sldId id="302"/>
            <p14:sldId id="303"/>
            <p14:sldId id="306"/>
            <p14:sldId id="307"/>
            <p14:sldId id="309"/>
            <p14:sldId id="316"/>
            <p14:sldId id="315"/>
            <p14:sldId id="317"/>
            <p14:sldId id="310"/>
            <p14:sldId id="311"/>
            <p14:sldId id="312"/>
            <p14:sldId id="286"/>
            <p14:sldId id="318"/>
            <p14:sldId id="323"/>
            <p14:sldId id="291"/>
            <p14:sldId id="292"/>
            <p14:sldId id="263"/>
          </p14:sldIdLst>
        </p14:section>
      </p14:sectionLst>
    </p:ex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1152">
          <p15:clr>
            <a:srgbClr val="A4A3A4"/>
          </p15:clr>
        </p15:guide>
        <p15:guide id="4" orient="horz" pos="3888">
          <p15:clr>
            <a:srgbClr val="A4A3A4"/>
          </p15:clr>
        </p15:guide>
        <p15:guide id="5" orient="horz" pos="3072">
          <p15:clr>
            <a:srgbClr val="A4A3A4"/>
          </p15:clr>
        </p15:guide>
        <p15:guide id="6" orient="horz" pos="432">
          <p15:clr>
            <a:srgbClr val="A4A3A4"/>
          </p15:clr>
        </p15:guide>
        <p15:guide id="7" orient="horz" pos="3648">
          <p15:clr>
            <a:srgbClr val="A4A3A4"/>
          </p15:clr>
        </p15:guide>
        <p15:guide id="8" pos="3839">
          <p15:clr>
            <a:srgbClr val="A4A3A4"/>
          </p15:clr>
        </p15:guide>
        <p15:guide id="9" pos="767">
          <p15:clr>
            <a:srgbClr val="A4A3A4"/>
          </p15:clr>
        </p15:guide>
        <p15:guide id="10" pos="6911">
          <p15:clr>
            <a:srgbClr val="A4A3A4"/>
          </p15:clr>
        </p15:guide>
        <p15:guide id="11" pos="5711">
          <p15:clr>
            <a:srgbClr val="A4A3A4"/>
          </p15:clr>
        </p15:guide>
        <p15:guide id="12" pos="7247">
          <p15:clr>
            <a:srgbClr val="A4A3A4"/>
          </p15:clr>
        </p15:guide>
        <p15:guide id="13" pos="3695">
          <p15:clr>
            <a:srgbClr val="A4A3A4"/>
          </p15:clr>
        </p15:guide>
        <p15:guide id="14" pos="431">
          <p15:clr>
            <a:srgbClr val="A4A3A4"/>
          </p15:clr>
        </p15:guide>
        <p15:guide id="15" pos="2879">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7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a:srgbClr val="DE4A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AB6014-63C5-A090-94FC-64BB4310DC95}" v="1" dt="2018-12-19T15:17:08.832"/>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1" autoAdjust="0"/>
    <p:restoredTop sz="93875" autoAdjust="0"/>
  </p:normalViewPr>
  <p:slideViewPr>
    <p:cSldViewPr>
      <p:cViewPr varScale="1">
        <p:scale>
          <a:sx n="68" d="100"/>
          <a:sy n="68" d="100"/>
        </p:scale>
        <p:origin x="616" y="52"/>
      </p:cViewPr>
      <p:guideLst>
        <p:guide orient="horz" pos="2160"/>
        <p:guide orient="horz" pos="1008"/>
        <p:guide orient="horz" pos="1152"/>
        <p:guide orient="horz" pos="3888"/>
        <p:guide orient="horz" pos="3072"/>
        <p:guide orient="horz" pos="432"/>
        <p:guide orient="horz" pos="3648"/>
        <p:guide pos="3839"/>
        <p:guide pos="767"/>
        <p:guide pos="6911"/>
        <p:guide pos="5711"/>
        <p:guide pos="7247"/>
        <p:guide pos="3695"/>
        <p:guide pos="431"/>
        <p:guide pos="2879"/>
      </p:guideLst>
    </p:cSldViewPr>
  </p:slideViewPr>
  <p:notesTextViewPr>
    <p:cViewPr>
      <p:scale>
        <a:sx n="1" d="1"/>
        <a:sy n="1" d="1"/>
      </p:scale>
      <p:origin x="0" y="0"/>
    </p:cViewPr>
  </p:notesTextViewPr>
  <p:notesViewPr>
    <p:cSldViewPr>
      <p:cViewPr varScale="1">
        <p:scale>
          <a:sx n="76" d="100"/>
          <a:sy n="76" d="100"/>
        </p:scale>
        <p:origin x="2538" y="96"/>
      </p:cViewPr>
      <p:guideLst>
        <p:guide orient="horz" pos="3156"/>
        <p:guide pos="217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ystal Zhang" userId="S::crystalzhang@huataiusa.com::4038e0a1-e4dc-4246-917d-c8ee972839d3" providerId="AD" clId="Web-{FBAB6014-63C5-A090-94FC-64BB4310DC95}"/>
    <pc:docChg chg="modSld">
      <pc:chgData name="Crystal Zhang" userId="S::crystalzhang@huataiusa.com::4038e0a1-e4dc-4246-917d-c8ee972839d3" providerId="AD" clId="Web-{FBAB6014-63C5-A090-94FC-64BB4310DC95}" dt="2018-12-19T15:17:08.832" v="1" actId="1076"/>
      <pc:docMkLst>
        <pc:docMk/>
      </pc:docMkLst>
      <pc:sldChg chg="modSp">
        <pc:chgData name="Crystal Zhang" userId="S::crystalzhang@huataiusa.com::4038e0a1-e4dc-4246-917d-c8ee972839d3" providerId="AD" clId="Web-{FBAB6014-63C5-A090-94FC-64BB4310DC95}" dt="2018-12-19T15:17:08.832" v="1" actId="1076"/>
        <pc:sldMkLst>
          <pc:docMk/>
          <pc:sldMk cId="288708291" sldId="269"/>
        </pc:sldMkLst>
        <pc:spChg chg="mod">
          <ac:chgData name="Crystal Zhang" userId="S::crystalzhang@huataiusa.com::4038e0a1-e4dc-4246-917d-c8ee972839d3" providerId="AD" clId="Web-{FBAB6014-63C5-A090-94FC-64BB4310DC95}" dt="2018-12-19T15:17:08.832" v="1" actId="1076"/>
          <ac:spMkLst>
            <pc:docMk/>
            <pc:sldMk cId="288708291" sldId="269"/>
            <ac:spMk id="7" creationId="{69E1816A-641D-4D3D-8F6F-127AA4A9FF7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a:p>
        </p:txBody>
      </p:sp>
      <p:sp>
        <p:nvSpPr>
          <p:cNvPr id="3" name="Date Placeholder 2"/>
          <p:cNvSpPr>
            <a:spLocks noGrp="1"/>
          </p:cNvSpPr>
          <p:nvPr>
            <p:ph type="dt" sz="quarter" idx="1"/>
          </p:nvPr>
        </p:nvSpPr>
        <p:spPr>
          <a:xfrm>
            <a:off x="3901698" y="0"/>
            <a:ext cx="2984871" cy="501015"/>
          </a:xfrm>
          <a:prstGeom prst="rect">
            <a:avLst/>
          </a:prstGeom>
        </p:spPr>
        <p:txBody>
          <a:bodyPr vert="horz" lIns="96616" tIns="48308" rIns="96616" bIns="48308" rtlCol="0"/>
          <a:lstStyle>
            <a:lvl1pPr algn="r">
              <a:defRPr sz="1300"/>
            </a:lvl1pPr>
          </a:lstStyle>
          <a:p>
            <a:fld id="{128FCA9C-FF92-4024-BDEC-A6D3B663DC09}" type="datetimeFigureOut">
              <a:rPr lang="en-US"/>
              <a:t>12/19/2018</a:t>
            </a:fld>
            <a:endParaRPr/>
          </a:p>
        </p:txBody>
      </p:sp>
      <p:sp>
        <p:nvSpPr>
          <p:cNvPr id="4" name="Footer Placeholder 3"/>
          <p:cNvSpPr>
            <a:spLocks noGrp="1"/>
          </p:cNvSpPr>
          <p:nvPr>
            <p:ph type="ftr" sz="quarter" idx="2"/>
          </p:nvPr>
        </p:nvSpPr>
        <p:spPr>
          <a:xfrm>
            <a:off x="0" y="9517546"/>
            <a:ext cx="2984871" cy="501015"/>
          </a:xfrm>
          <a:prstGeom prst="rect">
            <a:avLst/>
          </a:prstGeom>
        </p:spPr>
        <p:txBody>
          <a:bodyPr vert="horz" lIns="96616" tIns="48308" rIns="96616" bIns="48308" rtlCol="0" anchor="b"/>
          <a:lstStyle>
            <a:lvl1pPr algn="l">
              <a:defRPr sz="1300"/>
            </a:lvl1pPr>
          </a:lstStyle>
          <a:p>
            <a:endParaRPr/>
          </a:p>
        </p:txBody>
      </p:sp>
      <p:sp>
        <p:nvSpPr>
          <p:cNvPr id="5" name="Slide Number Placeholder 4"/>
          <p:cNvSpPr>
            <a:spLocks noGrp="1"/>
          </p:cNvSpPr>
          <p:nvPr>
            <p:ph type="sldNum" sz="quarter" idx="3"/>
          </p:nvPr>
        </p:nvSpPr>
        <p:spPr>
          <a:xfrm>
            <a:off x="3901698" y="9517546"/>
            <a:ext cx="2984871" cy="501015"/>
          </a:xfrm>
          <a:prstGeom prst="rect">
            <a:avLst/>
          </a:prstGeom>
        </p:spPr>
        <p:txBody>
          <a:bodyPr vert="horz" lIns="96616" tIns="48308" rIns="96616" bIns="48308" rtlCol="0" anchor="b"/>
          <a:lstStyle>
            <a:lvl1pPr algn="r">
              <a:defRPr sz="13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a:p>
        </p:txBody>
      </p:sp>
      <p:sp>
        <p:nvSpPr>
          <p:cNvPr id="3" name="Date Placeholder 2"/>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772AB877-E7B1-4681-847E-D0918612832B}" type="datetimeFigureOut">
              <a:rPr lang="en-US"/>
              <a:t>12/19/2018</a:t>
            </a:fld>
            <a:endParaRPr/>
          </a:p>
        </p:txBody>
      </p:sp>
      <p:sp>
        <p:nvSpPr>
          <p:cNvPr id="4" name="Slide Image Placeholder 3"/>
          <p:cNvSpPr>
            <a:spLocks noGrp="1" noRot="1" noChangeAspect="1"/>
          </p:cNvSpPr>
          <p:nvPr>
            <p:ph type="sldImg" idx="2"/>
          </p:nvPr>
        </p:nvSpPr>
        <p:spPr>
          <a:xfrm>
            <a:off x="106363" y="750888"/>
            <a:ext cx="6675437" cy="3757612"/>
          </a:xfrm>
          <a:prstGeom prst="rect">
            <a:avLst/>
          </a:prstGeom>
          <a:noFill/>
          <a:ln w="12700">
            <a:solidFill>
              <a:prstClr val="black"/>
            </a:solidFill>
          </a:ln>
        </p:spPr>
        <p:txBody>
          <a:bodyPr vert="horz" lIns="96616" tIns="48308" rIns="96616" bIns="48308" rtlCol="0" anchor="ctr"/>
          <a:lstStyle/>
          <a:p>
            <a:endParaRPr/>
          </a:p>
        </p:txBody>
      </p:sp>
      <p:sp>
        <p:nvSpPr>
          <p:cNvPr id="5" name="Notes Placeholder 4"/>
          <p:cNvSpPr>
            <a:spLocks noGrp="1"/>
          </p:cNvSpPr>
          <p:nvPr>
            <p:ph type="body" sz="quarter" idx="3"/>
          </p:nvPr>
        </p:nvSpPr>
        <p:spPr>
          <a:xfrm>
            <a:off x="688817" y="4759643"/>
            <a:ext cx="5510530" cy="4509135"/>
          </a:xfrm>
          <a:prstGeom prst="rect">
            <a:avLst/>
          </a:prstGeom>
        </p:spPr>
        <p:txBody>
          <a:bodyPr vert="horz" lIns="96616" tIns="48308" rIns="96616" bIns="48308"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endParaRPr/>
          </a:p>
        </p:txBody>
      </p:sp>
      <p:sp>
        <p:nvSpPr>
          <p:cNvPr id="7" name="Slide Number Placeholder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US"/>
              <a:t>Insert a map of your country.</a:t>
            </a:r>
          </a:p>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2</a:t>
            </a:fld>
            <a:endParaRPr lang="en-US"/>
          </a:p>
        </p:txBody>
      </p:sp>
    </p:spTree>
    <p:extLst>
      <p:ext uri="{BB962C8B-B14F-4D97-AF65-F5344CB8AC3E}">
        <p14:creationId xmlns:p14="http://schemas.microsoft.com/office/powerpoint/2010/main" val="1521101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US" dirty="0"/>
              <a:t>Insert a picture of one of the geographic features of your country.</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5</a:t>
            </a:fld>
            <a:endParaRPr lang="en-US"/>
          </a:p>
        </p:txBody>
      </p:sp>
    </p:spTree>
    <p:extLst>
      <p:ext uri="{BB962C8B-B14F-4D97-AF65-F5344CB8AC3E}">
        <p14:creationId xmlns:p14="http://schemas.microsoft.com/office/powerpoint/2010/main" val="552792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US" sz="1300" dirty="0"/>
              <a:t>Insert a picture illustrating a season in your country.</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6</a:t>
            </a:fld>
            <a:endParaRPr lang="en-US"/>
          </a:p>
        </p:txBody>
      </p:sp>
    </p:spTree>
    <p:extLst>
      <p:ext uri="{BB962C8B-B14F-4D97-AF65-F5344CB8AC3E}">
        <p14:creationId xmlns:p14="http://schemas.microsoft.com/office/powerpoint/2010/main" val="4023546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US" sz="1300" dirty="0"/>
              <a:t>Insert a picture illustrating a season in your country.</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7</a:t>
            </a:fld>
            <a:endParaRPr lang="en-US"/>
          </a:p>
        </p:txBody>
      </p:sp>
    </p:spTree>
    <p:extLst>
      <p:ext uri="{BB962C8B-B14F-4D97-AF65-F5344CB8AC3E}">
        <p14:creationId xmlns:p14="http://schemas.microsoft.com/office/powerpoint/2010/main" val="3234141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US" sz="1300" dirty="0"/>
              <a:t>Insert a picture illustrating a season in your country.</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21</a:t>
            </a:fld>
            <a:endParaRPr lang="en-US"/>
          </a:p>
        </p:txBody>
      </p:sp>
    </p:spTree>
    <p:extLst>
      <p:ext uri="{BB962C8B-B14F-4D97-AF65-F5344CB8AC3E}">
        <p14:creationId xmlns:p14="http://schemas.microsoft.com/office/powerpoint/2010/main" val="1977338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US" sz="1300" dirty="0"/>
              <a:t>Insert a picture illustrating a season in your country.</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22</a:t>
            </a:fld>
            <a:endParaRPr lang="en-US"/>
          </a:p>
        </p:txBody>
      </p:sp>
    </p:spTree>
    <p:extLst>
      <p:ext uri="{BB962C8B-B14F-4D97-AF65-F5344CB8AC3E}">
        <p14:creationId xmlns:p14="http://schemas.microsoft.com/office/powerpoint/2010/main" val="2581438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US" sz="1300" dirty="0"/>
              <a:t>Insert a picture illustrating a season in your country.</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26</a:t>
            </a:fld>
            <a:endParaRPr lang="en-US"/>
          </a:p>
        </p:txBody>
      </p:sp>
    </p:spTree>
    <p:extLst>
      <p:ext uri="{BB962C8B-B14F-4D97-AF65-F5344CB8AC3E}">
        <p14:creationId xmlns:p14="http://schemas.microsoft.com/office/powerpoint/2010/main" val="2127524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81B6-B371-4031-9CBE-ED0985B01CB6}" type="slidenum">
              <a:rPr lang="en-US"/>
              <a:pPr/>
              <a:t>31</a:t>
            </a:fld>
            <a:endParaRPr 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r>
              <a:rPr lang="en-US"/>
              <a:t>Add key points in the history of your country to the timeline.</a:t>
            </a:r>
          </a:p>
        </p:txBody>
      </p:sp>
    </p:spTree>
    <p:extLst>
      <p:ext uri="{BB962C8B-B14F-4D97-AF65-F5344CB8AC3E}">
        <p14:creationId xmlns:p14="http://schemas.microsoft.com/office/powerpoint/2010/main" val="2229052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Freeform 6"/>
          <p:cNvSpPr>
            <a:spLocks noEditPoints="1"/>
          </p:cNvSpPr>
          <p:nvPr/>
        </p:nvSpPr>
        <p:spPr bwMode="auto">
          <a:xfrm>
            <a:off x="-4763" y="285750"/>
            <a:ext cx="12190413"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a:solidFill>
                <a:schemeClr val="lt1"/>
              </a:solidFill>
            </a:endParaRPr>
          </a:p>
        </p:txBody>
      </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1492539-C82C-4FF2-BBA0-8D16AC65A2FB}" type="datetime1">
              <a:rPr lang="en-US" smtClean="0"/>
              <a:t>12/19/2018</a:t>
            </a:fld>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pPr/>
              <a:t>‹#›</a:t>
            </a:fld>
            <a:endParaRPr lang="en-US"/>
          </a:p>
        </p:txBody>
      </p:sp>
    </p:spTree>
    <p:extLst>
      <p:ext uri="{BB962C8B-B14F-4D97-AF65-F5344CB8AC3E}">
        <p14:creationId xmlns:p14="http://schemas.microsoft.com/office/powerpoint/2010/main" val="2223671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8D543096-9FA8-4B12-B86F-5461A3C056A2}" type="datetime1">
              <a:rPr lang="en-US" smtClean="0"/>
              <a:t>12/19/2018</a:t>
            </a:fld>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428745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462F3A2A-B0E0-4A0F-B768-FD0147CF90D4}" type="datetime1">
              <a:rPr lang="en-US" smtClean="0"/>
              <a:t>12/19/2018</a:t>
            </a:fld>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239219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81B6E6B2-EACD-4C27-BC3A-3830CDF96E44}" type="datetime1">
              <a:rPr lang="en-US" smtClean="0"/>
              <a:t>12/19/2018</a:t>
            </a:fld>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670150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CD5DF65E-7C76-48A2-BFA1-6213B19EA0A5}" type="datetime1">
              <a:rPr lang="en-US" smtClean="0"/>
              <a:t>12/19/2018</a:t>
            </a:fld>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033624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2E4CAA45-35E0-45B1-A764-655868076A40}" type="datetime1">
              <a:rPr lang="en-US" smtClean="0"/>
              <a:t>12/19/2018</a:t>
            </a:fld>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273045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7614" y="274638"/>
            <a:ext cx="9753600" cy="1325562"/>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FC4ADD07-A809-4DDB-A907-2DA7DF38B1DF}" type="datetime1">
              <a:rPr lang="en-US" smtClean="0"/>
              <a:t>12/19/2018</a:t>
            </a:fld>
            <a:endParaRPr lang="en-US"/>
          </a:p>
        </p:txBody>
      </p:sp>
      <p:sp>
        <p:nvSpPr>
          <p:cNvPr id="9" name="Slide Number Placeholder 8"/>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344210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84109CCD-D150-4D2D-A592-75988E0D1FE4}" type="datetime1">
              <a:rPr lang="en-US" smtClean="0"/>
              <a:t>12/19/2018</a:t>
            </a:fld>
            <a:endParaRPr lang="en-US"/>
          </a:p>
        </p:txBody>
      </p:sp>
      <p:sp>
        <p:nvSpPr>
          <p:cNvPr id="5" name="Slide Number Placeholder 4"/>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4139068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31A6265F-87F1-4FBA-9006-A3F0F19A3BE1}" type="datetime1">
              <a:rPr lang="en-US" smtClean="0"/>
              <a:t>12/19/2018</a:t>
            </a:fld>
            <a:endParaRPr lang="en-US"/>
          </a:p>
        </p:txBody>
      </p:sp>
      <p:sp>
        <p:nvSpPr>
          <p:cNvPr id="4" name="Slide Number Placeholder 3"/>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3529785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65BA3C77-80A5-4590-B2EA-EC01C792B4F3}" type="datetime1">
              <a:rPr lang="en-US" smtClean="0"/>
              <a:t>12/19/2018</a:t>
            </a:fld>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58198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6662B869-376F-4C6D-ACF6-07C329EB042D}" type="datetime1">
              <a:rPr lang="en-US" smtClean="0"/>
              <a:t>12/19/2018</a:t>
            </a:fld>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702941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9000">
              <a:schemeClr val="bg1"/>
            </a:gs>
            <a:gs pos="40000">
              <a:schemeClr val="bg2"/>
            </a:gs>
            <a:gs pos="10000">
              <a:schemeClr val="bg1">
                <a:lumMod val="95000"/>
              </a:schemeClr>
            </a:gs>
            <a:gs pos="100000">
              <a:schemeClr val="bg2">
                <a:lumMod val="9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8" name="Rectangle 7"/>
          <p:cNvSpPr/>
          <p:nvPr userDrawn="1"/>
        </p:nvSpPr>
        <p:spPr bwMode="ltGray">
          <a:xfrm>
            <a:off x="1460" y="0"/>
            <a:ext cx="12188952" cy="68580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00"/>
          </a:p>
        </p:txBody>
      </p:sp>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all" baseline="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defRPr>
            </a:lvl1pPr>
          </a:lstStyle>
          <a:p>
            <a:fld id="{EB33CD8C-F35B-4E39-B463-370F509EE0CF}" type="datetime1">
              <a:rPr lang="en-US" smtClean="0"/>
              <a:t>12/19/2018</a:t>
            </a:fld>
            <a:endParaRPr lang="en-US" dirty="0"/>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defRPr>
            </a:lvl1pPr>
          </a:lstStyle>
          <a:p>
            <a:fld id="{F36C87F6-986D-49E6-AF40-1B3A1EE8064D}" type="slidenum">
              <a:rPr lang="en-US" smtClean="0"/>
              <a:pPr/>
              <a:t>‹#›</a:t>
            </a:fld>
            <a:endParaRPr lang="en-US"/>
          </a:p>
        </p:txBody>
      </p:sp>
    </p:spTree>
    <p:extLst>
      <p:ext uri="{BB962C8B-B14F-4D97-AF65-F5344CB8AC3E}">
        <p14:creationId xmlns:p14="http://schemas.microsoft.com/office/powerpoint/2010/main" val="1431716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000" kern="1200" cap="all" baseline="0">
          <a:solidFill>
            <a:schemeClr val="accent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lumMod val="50000"/>
          </a:schemeClr>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8pPr>
      <a:lvl9pPr marL="1874520" indent="0" algn="l" defTabSz="914400" rtl="0" eaLnBrk="1" latinLnBrk="0" hangingPunct="1">
        <a:spcBef>
          <a:spcPts val="600"/>
        </a:spcBef>
        <a:buClr>
          <a:schemeClr val="accent1">
            <a:lumMod val="50000"/>
          </a:schemeClr>
        </a:buClr>
        <a:buSzPct val="80000"/>
        <a:buFont typeface="Arial" pitchFamily="34" charset="0"/>
        <a:buNone/>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1.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4.png"/><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42.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4.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4.png"/><Relationship Id="rId1" Type="http://schemas.openxmlformats.org/officeDocument/2006/relationships/slideLayout" Target="../slideLayouts/slideLayout4.xml"/><Relationship Id="rId4" Type="http://schemas.openxmlformats.org/officeDocument/2006/relationships/image" Target="../media/image55.png"/></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60.png"/><Relationship Id="rId4" Type="http://schemas.openxmlformats.org/officeDocument/2006/relationships/image" Target="../media/image59.png"/></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5.png"/></Relationships>
</file>

<file path=ppt/slides/_rels/slide31.xml.rels><?xml version="1.0" encoding="UTF-8" standalone="yes"?>
<Relationships xmlns="http://schemas.openxmlformats.org/package/2006/relationships"><Relationship Id="rId3" Type="http://schemas.openxmlformats.org/officeDocument/2006/relationships/hyperlink" Target="mailto:inquiry@huataiusa.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v.youku.com/v_show/id_XMzQ1MjExNTc0NA==.html" TargetMode="External"/><Relationship Id="rId5" Type="http://schemas.openxmlformats.org/officeDocument/2006/relationships/image" Target="../media/image1.png"/><Relationship Id="rId4" Type="http://schemas.openxmlformats.org/officeDocument/2006/relationships/hyperlink" Target="http://www.huataiusa.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mdemo.cqg.com/cqg/desktop/demorequest" TargetMode="Externa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mdemo.cqg.com/cqg/desktop/logon"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1217614" y="2362200"/>
            <a:ext cx="9753600" cy="1143001"/>
          </a:xfrm>
        </p:spPr>
        <p:txBody>
          <a:bodyPr>
            <a:normAutofit/>
          </a:bodyPr>
          <a:lstStyle/>
          <a:p>
            <a:pPr algn="ctr"/>
            <a:r>
              <a:rPr lang="en-US" sz="6600" b="1" dirty="0">
                <a:latin typeface="Times New Roman" panose="02020603050405020304" pitchFamily="18" charset="0"/>
                <a:cs typeface="Times New Roman" panose="02020603050405020304" pitchFamily="18" charset="0"/>
              </a:rPr>
              <a:t>CQG</a:t>
            </a:r>
            <a:r>
              <a:rPr lang="zh-CN" altLang="en-US" sz="6600" b="1" dirty="0">
                <a:latin typeface="Times New Roman" panose="02020603050405020304" pitchFamily="18" charset="0"/>
                <a:cs typeface="Times New Roman" panose="02020603050405020304" pitchFamily="18" charset="0"/>
              </a:rPr>
              <a:t>交易系统导航</a:t>
            </a:r>
            <a:endParaRPr lang="en-US" sz="6600" b="1" dirty="0">
              <a:latin typeface="Times New Roman" panose="02020603050405020304" pitchFamily="18" charset="0"/>
              <a:cs typeface="Times New Roman" panose="02020603050405020304" pitchFamily="18" charset="0"/>
            </a:endParaRPr>
          </a:p>
        </p:txBody>
      </p:sp>
      <p:sp>
        <p:nvSpPr>
          <p:cNvPr id="5" name="Subtitle 4"/>
          <p:cNvSpPr>
            <a:spLocks noGrp="1"/>
          </p:cNvSpPr>
          <p:nvPr>
            <p:ph type="subTitle" idx="1"/>
          </p:nvPr>
        </p:nvSpPr>
        <p:spPr>
          <a:xfrm>
            <a:off x="1217614" y="4576305"/>
            <a:ext cx="10363198" cy="457200"/>
          </a:xfrm>
        </p:spPr>
        <p:txBody>
          <a:bodyPr>
            <a:normAutofit/>
          </a:bodyPr>
          <a:lstStyle/>
          <a:p>
            <a:pPr algn="r"/>
            <a:r>
              <a:rPr lang="zh-CN" altLang="en-US" sz="2400" dirty="0">
                <a:latin typeface="Times New Roman" panose="02020603050405020304" pitchFamily="18" charset="0"/>
                <a:cs typeface="Times New Roman" panose="02020603050405020304" pitchFamily="18" charset="0"/>
              </a:rPr>
              <a:t>本培训材料由华泰金融美国公司制作</a:t>
            </a:r>
            <a:endParaRPr lang="en-US" sz="2400" dirty="0">
              <a:latin typeface="Times New Roman" panose="02020603050405020304" pitchFamily="18" charset="0"/>
              <a:cs typeface="Times New Roman" panose="02020603050405020304" pitchFamily="18" charset="0"/>
            </a:endParaRPr>
          </a:p>
        </p:txBody>
      </p:sp>
      <p:sp>
        <p:nvSpPr>
          <p:cNvPr id="8" name="Slide Number Placeholder 7">
            <a:extLst>
              <a:ext uri="{FF2B5EF4-FFF2-40B4-BE49-F238E27FC236}">
                <a16:creationId xmlns:a16="http://schemas.microsoft.com/office/drawing/2014/main" id="{C419E0AD-25B4-4D61-8A39-5E7BD1DE4FB4}"/>
              </a:ext>
            </a:extLst>
          </p:cNvPr>
          <p:cNvSpPr>
            <a:spLocks noGrp="1"/>
          </p:cNvSpPr>
          <p:nvPr>
            <p:ph type="sldNum" sz="quarter" idx="12"/>
          </p:nvPr>
        </p:nvSpPr>
        <p:spPr/>
        <p:txBody>
          <a:bodyPr/>
          <a:lstStyle/>
          <a:p>
            <a:fld id="{F36C87F6-986D-49E6-AF40-1B3A1EE8064D}" type="slidenum">
              <a:rPr lang="en-US" smtClean="0"/>
              <a:pPr/>
              <a:t>1</a:t>
            </a:fld>
            <a:endParaRPr lang="en-US"/>
          </a:p>
        </p:txBody>
      </p:sp>
      <p:pic>
        <p:nvPicPr>
          <p:cNvPr id="10" name="图片 4">
            <a:extLst>
              <a:ext uri="{FF2B5EF4-FFF2-40B4-BE49-F238E27FC236}">
                <a16:creationId xmlns:a16="http://schemas.microsoft.com/office/drawing/2014/main" id="{5D228ECD-82BD-4199-8641-5F086F8A51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1412" y="152400"/>
            <a:ext cx="3117937" cy="543001"/>
          </a:xfrm>
          <a:prstGeom prst="rect">
            <a:avLst/>
          </a:prstGeom>
        </p:spPr>
      </p:pic>
      <p:sp>
        <p:nvSpPr>
          <p:cNvPr id="6" name="Rectangle 5">
            <a:extLst>
              <a:ext uri="{FF2B5EF4-FFF2-40B4-BE49-F238E27FC236}">
                <a16:creationId xmlns:a16="http://schemas.microsoft.com/office/drawing/2014/main" id="{C831E264-5C67-4BA0-AA03-A5EED0A3B66C}"/>
              </a:ext>
            </a:extLst>
          </p:cNvPr>
          <p:cNvSpPr/>
          <p:nvPr/>
        </p:nvSpPr>
        <p:spPr>
          <a:xfrm>
            <a:off x="189705" y="6106181"/>
            <a:ext cx="11809413" cy="523220"/>
          </a:xfrm>
          <a:prstGeom prst="rect">
            <a:avLst/>
          </a:prstGeom>
        </p:spPr>
        <p:txBody>
          <a:bodyPr wrap="square">
            <a:spAutoFit/>
          </a:bodyPr>
          <a:lstStyle/>
          <a:p>
            <a:r>
              <a:rPr lang="zh-CN" altLang="en-US" sz="1400" dirty="0">
                <a:latin typeface="Times New Roman" panose="02020603050405020304" pitchFamily="18" charset="0"/>
                <a:cs typeface="Times New Roman" panose="02020603050405020304" pitchFamily="18" charset="0"/>
              </a:rPr>
              <a:t>声明：期货交易风险较高，不适合所有投资者。请评估交易是否适合您。本文信息仅供参考，不应理解为华泰金融美国公司征求购买或出售任何期货合约的行为。</a:t>
            </a:r>
            <a:endParaRPr lang="en-US" altLang="zh-CN" sz="1400" dirty="0">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69E1816A-641D-4D3D-8F6F-127AA4A9FF79}"/>
              </a:ext>
            </a:extLst>
          </p:cNvPr>
          <p:cNvSpPr txBox="1">
            <a:spLocks/>
          </p:cNvSpPr>
          <p:nvPr/>
        </p:nvSpPr>
        <p:spPr>
          <a:xfrm>
            <a:off x="4760910" y="6629401"/>
            <a:ext cx="2667001" cy="157723"/>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 2018 Huatai Financial USA, INC.</a:t>
            </a:r>
          </a:p>
        </p:txBody>
      </p:sp>
    </p:spTree>
    <p:extLst>
      <p:ext uri="{BB962C8B-B14F-4D97-AF65-F5344CB8AC3E}">
        <p14:creationId xmlns:p14="http://schemas.microsoft.com/office/powerpoint/2010/main" val="28870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ADB3E92-A6DE-4175-B831-58ECB9D674AE}"/>
              </a:ext>
            </a:extLst>
          </p:cNvPr>
          <p:cNvSpPr/>
          <p:nvPr/>
        </p:nvSpPr>
        <p:spPr>
          <a:xfrm>
            <a:off x="303212" y="1809214"/>
            <a:ext cx="4572000" cy="3600986"/>
          </a:xfrm>
          <a:prstGeom prst="rect">
            <a:avLst/>
          </a:prstGeom>
        </p:spPr>
        <p:txBody>
          <a:bodyPr wrap="square">
            <a:spAutoFit/>
          </a:bodyPr>
          <a:lstStyle/>
          <a:p>
            <a:pPr>
              <a:lnSpc>
                <a:spcPct val="150000"/>
              </a:lnSpc>
            </a:pPr>
            <a:r>
              <a:rPr lang="zh-CN" altLang="en-US" sz="2000" dirty="0">
                <a:latin typeface="Times New Roman" panose="02020603050405020304" pitchFamily="18" charset="0"/>
                <a:ea typeface="SimSun" charset="-122"/>
                <a:cs typeface="Times New Roman" panose="02020603050405020304" pitchFamily="18" charset="0"/>
              </a:rPr>
              <a:t>在左侧导航栏</a:t>
            </a:r>
            <a:r>
              <a:rPr lang="zh-CN" altLang="en-US" sz="2000" b="1" dirty="0">
                <a:latin typeface="Times New Roman" panose="02020603050405020304" pitchFamily="18" charset="0"/>
                <a:ea typeface="SimSun" charset="-122"/>
                <a:cs typeface="Times New Roman" panose="02020603050405020304" pitchFamily="18" charset="0"/>
              </a:rPr>
              <a:t>偏好设置</a:t>
            </a:r>
            <a:r>
              <a:rPr lang="zh-CN" altLang="en-US" sz="2000" dirty="0">
                <a:latin typeface="Times New Roman" panose="02020603050405020304" pitchFamily="18" charset="0"/>
                <a:ea typeface="SimSun" charset="-122"/>
                <a:cs typeface="Times New Roman" panose="02020603050405020304" pitchFamily="18" charset="0"/>
              </a:rPr>
              <a:t>中，您可以：</a:t>
            </a:r>
            <a:endParaRPr lang="en-US" altLang="zh-CN" sz="2000" dirty="0">
              <a:latin typeface="Times New Roman" panose="02020603050405020304" pitchFamily="18" charset="0"/>
              <a:ea typeface="SimSun" charset="-122"/>
              <a:cs typeface="Times New Roman" panose="02020603050405020304" pitchFamily="18" charset="0"/>
            </a:endParaRPr>
          </a:p>
          <a:p>
            <a:pPr marL="285750" indent="-285750">
              <a:lnSpc>
                <a:spcPct val="150000"/>
              </a:lnSpc>
              <a:buFont typeface="Arial" panose="020B0604020202020204" pitchFamily="34" charset="0"/>
              <a:buChar char="•"/>
            </a:pPr>
            <a:r>
              <a:rPr lang="zh-CN" altLang="en-US" sz="2000" dirty="0">
                <a:latin typeface="Times New Roman" panose="02020603050405020304" pitchFamily="18" charset="0"/>
                <a:ea typeface="SimSun" charset="-122"/>
                <a:cs typeface="Times New Roman" panose="02020603050405020304" pitchFamily="18" charset="0"/>
              </a:rPr>
              <a:t>更改密码</a:t>
            </a:r>
            <a:endParaRPr lang="en-US" altLang="zh-CN" sz="2000" dirty="0">
              <a:latin typeface="Times New Roman" panose="02020603050405020304" pitchFamily="18" charset="0"/>
              <a:ea typeface="SimSun" charset="-122"/>
              <a:cs typeface="Times New Roman" panose="02020603050405020304" pitchFamily="18" charset="0"/>
            </a:endParaRPr>
          </a:p>
          <a:p>
            <a:pPr marL="285750" indent="-285750">
              <a:lnSpc>
                <a:spcPct val="150000"/>
              </a:lnSpc>
              <a:buFont typeface="Arial" panose="020B0604020202020204" pitchFamily="34" charset="0"/>
              <a:buChar char="•"/>
            </a:pPr>
            <a:r>
              <a:rPr lang="zh-CN" altLang="en-US" sz="2000" dirty="0">
                <a:latin typeface="Times New Roman" panose="02020603050405020304" pitchFamily="18" charset="0"/>
                <a:ea typeface="SimSun" charset="-122"/>
                <a:cs typeface="Times New Roman" panose="02020603050405020304" pitchFamily="18" charset="0"/>
              </a:rPr>
              <a:t>设置语言、买卖颜色、涨跌颜色</a:t>
            </a:r>
            <a:endParaRPr lang="en-US" altLang="zh-CN" sz="2000" dirty="0">
              <a:latin typeface="Times New Roman" panose="02020603050405020304" pitchFamily="18" charset="0"/>
              <a:ea typeface="SimSun" charset="-122"/>
              <a:cs typeface="Times New Roman" panose="02020603050405020304" pitchFamily="18" charset="0"/>
            </a:endParaRPr>
          </a:p>
          <a:p>
            <a:pPr marL="285750" indent="-285750">
              <a:lnSpc>
                <a:spcPct val="150000"/>
              </a:lnSpc>
              <a:buFont typeface="Arial" panose="020B0604020202020204" pitchFamily="34" charset="0"/>
              <a:buChar char="•"/>
            </a:pPr>
            <a:r>
              <a:rPr lang="zh-CN" altLang="en-US" sz="2000" dirty="0">
                <a:latin typeface="Times New Roman" panose="02020603050405020304" pitchFamily="18" charset="0"/>
                <a:ea typeface="SimSun" charset="-122"/>
                <a:cs typeface="Times New Roman" panose="02020603050405020304" pitchFamily="18" charset="0"/>
              </a:rPr>
              <a:t>启用交易相关功能</a:t>
            </a:r>
            <a:endParaRPr lang="en-US" altLang="zh-CN" sz="2000" dirty="0">
              <a:latin typeface="Times New Roman" panose="02020603050405020304" pitchFamily="18" charset="0"/>
              <a:ea typeface="SimSun" charset="-122"/>
              <a:cs typeface="Times New Roman" panose="02020603050405020304" pitchFamily="18" charset="0"/>
            </a:endParaRPr>
          </a:p>
          <a:p>
            <a:pPr marL="285750" indent="-285750">
              <a:lnSpc>
                <a:spcPct val="150000"/>
              </a:lnSpc>
              <a:buFont typeface="Arial" panose="020B0604020202020204" pitchFamily="34" charset="0"/>
              <a:buChar char="•"/>
            </a:pPr>
            <a:r>
              <a:rPr lang="zh-CN" altLang="en-US" sz="2000" dirty="0">
                <a:latin typeface="Times New Roman" panose="02020603050405020304" pitchFamily="18" charset="0"/>
                <a:ea typeface="SimSun" charset="-122"/>
                <a:cs typeface="Times New Roman" panose="02020603050405020304" pitchFamily="18" charset="0"/>
              </a:rPr>
              <a:t>改变“账户概要”的计价货币</a:t>
            </a:r>
            <a:endParaRPr lang="en-US" altLang="zh-CN" sz="2000" dirty="0">
              <a:latin typeface="Times New Roman" panose="02020603050405020304" pitchFamily="18" charset="0"/>
              <a:ea typeface="SimSun" charset="-122"/>
              <a:cs typeface="Times New Roman" panose="02020603050405020304" pitchFamily="18" charset="0"/>
            </a:endParaRPr>
          </a:p>
          <a:p>
            <a:pPr marL="285750" indent="-285750">
              <a:lnSpc>
                <a:spcPct val="150000"/>
              </a:lnSpc>
              <a:buFont typeface="Arial" panose="020B0604020202020204" pitchFamily="34" charset="0"/>
              <a:buChar char="•"/>
            </a:pPr>
            <a:r>
              <a:rPr lang="zh-CN" altLang="en-US" sz="2000" dirty="0">
                <a:latin typeface="Times New Roman" panose="02020603050405020304" pitchFamily="18" charset="0"/>
                <a:ea typeface="SimSun" charset="-122"/>
                <a:cs typeface="Times New Roman" panose="02020603050405020304" pitchFamily="18" charset="0"/>
              </a:rPr>
              <a:t>设置订单通知和声音提示</a:t>
            </a:r>
            <a:endParaRPr lang="en-US" altLang="zh-CN" sz="2000" dirty="0">
              <a:latin typeface="Times New Roman" panose="02020603050405020304" pitchFamily="18" charset="0"/>
              <a:ea typeface="SimSun" charset="-122"/>
              <a:cs typeface="Times New Roman" panose="02020603050405020304" pitchFamily="18" charset="0"/>
            </a:endParaRPr>
          </a:p>
          <a:p>
            <a:pPr marL="285750" indent="-285750">
              <a:lnSpc>
                <a:spcPct val="150000"/>
              </a:lnSpc>
              <a:buFont typeface="Arial" panose="020B0604020202020204" pitchFamily="34" charset="0"/>
              <a:buChar char="•"/>
            </a:pPr>
            <a:r>
              <a:rPr lang="en-US" altLang="zh-CN" sz="2000" dirty="0">
                <a:latin typeface="Times New Roman" panose="02020603050405020304" pitchFamily="18" charset="0"/>
                <a:ea typeface="SimSun" charset="-122"/>
                <a:cs typeface="Times New Roman" panose="02020603050405020304" pitchFamily="18" charset="0"/>
              </a:rPr>
              <a:t>…</a:t>
            </a:r>
          </a:p>
          <a:p>
            <a:endParaRPr lang="en-US" altLang="zh-CN" dirty="0">
              <a:latin typeface="Times New Roman" panose="02020603050405020304" pitchFamily="18" charset="0"/>
              <a:cs typeface="Times New Roman" panose="02020603050405020304" pitchFamily="18" charset="0"/>
            </a:endParaRPr>
          </a:p>
        </p:txBody>
      </p:sp>
      <p:sp>
        <p:nvSpPr>
          <p:cNvPr id="6" name="Title 2">
            <a:extLst>
              <a:ext uri="{FF2B5EF4-FFF2-40B4-BE49-F238E27FC236}">
                <a16:creationId xmlns:a16="http://schemas.microsoft.com/office/drawing/2014/main" id="{88E05287-0D97-4C25-BEF8-C2CC4DE76335}"/>
              </a:ext>
            </a:extLst>
          </p:cNvPr>
          <p:cNvSpPr txBox="1">
            <a:spLocks/>
          </p:cNvSpPr>
          <p:nvPr/>
        </p:nvSpPr>
        <p:spPr>
          <a:xfrm>
            <a:off x="1217614" y="838200"/>
            <a:ext cx="9753600" cy="7620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cap="all" baseline="0">
                <a:solidFill>
                  <a:schemeClr val="accent1">
                    <a:lumMod val="50000"/>
                  </a:schemeClr>
                </a:solidFill>
                <a:latin typeface="+mj-lt"/>
                <a:ea typeface="+mj-ea"/>
                <a:cs typeface="+mj-cs"/>
              </a:defRPr>
            </a:lvl1pPr>
          </a:lstStyle>
          <a:p>
            <a:r>
              <a:rPr lang="zh-CN" altLang="en-US" dirty="0"/>
              <a:t>偏好设置</a:t>
            </a:r>
            <a:endParaRPr lang="en-US" dirty="0"/>
          </a:p>
        </p:txBody>
      </p:sp>
      <p:sp>
        <p:nvSpPr>
          <p:cNvPr id="5" name="Slide Number Placeholder 4">
            <a:extLst>
              <a:ext uri="{FF2B5EF4-FFF2-40B4-BE49-F238E27FC236}">
                <a16:creationId xmlns:a16="http://schemas.microsoft.com/office/drawing/2014/main" id="{CA4BB975-5626-46AD-8003-852981D56C4D}"/>
              </a:ext>
            </a:extLst>
          </p:cNvPr>
          <p:cNvSpPr>
            <a:spLocks noGrp="1"/>
          </p:cNvSpPr>
          <p:nvPr>
            <p:ph type="sldNum" sz="quarter" idx="12"/>
          </p:nvPr>
        </p:nvSpPr>
        <p:spPr/>
        <p:txBody>
          <a:bodyPr/>
          <a:lstStyle/>
          <a:p>
            <a:fld id="{F36C87F6-986D-49E6-AF40-1B3A1EE8064D}" type="slidenum">
              <a:rPr lang="en-US" smtClean="0"/>
              <a:t>10</a:t>
            </a:fld>
            <a:endParaRPr lang="en-US"/>
          </a:p>
        </p:txBody>
      </p:sp>
      <p:pic>
        <p:nvPicPr>
          <p:cNvPr id="11" name="图片 4">
            <a:extLst>
              <a:ext uri="{FF2B5EF4-FFF2-40B4-BE49-F238E27FC236}">
                <a16:creationId xmlns:a16="http://schemas.microsoft.com/office/drawing/2014/main" id="{F8E6EFB9-BCA9-4DAE-B3C4-F4921BBCE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1412" y="152400"/>
            <a:ext cx="3117937" cy="543001"/>
          </a:xfrm>
          <a:prstGeom prst="rect">
            <a:avLst/>
          </a:prstGeom>
        </p:spPr>
      </p:pic>
      <p:pic>
        <p:nvPicPr>
          <p:cNvPr id="8" name="Picture 4" descr="C:\Users\YUYANG~1\AppData\Local\Temp\SNAGHTMLc60f4af.PNG">
            <a:extLst>
              <a:ext uri="{FF2B5EF4-FFF2-40B4-BE49-F238E27FC236}">
                <a16:creationId xmlns:a16="http://schemas.microsoft.com/office/drawing/2014/main" id="{72D53562-B344-4129-9377-D2367C2775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8104" y="720800"/>
            <a:ext cx="3156725" cy="59086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YUYANG~1\AppData\Local\Temp\SNAGHTMLc6122c4.PNG">
            <a:extLst>
              <a:ext uri="{FF2B5EF4-FFF2-40B4-BE49-F238E27FC236}">
                <a16:creationId xmlns:a16="http://schemas.microsoft.com/office/drawing/2014/main" id="{A7EBA09C-2ADE-42E9-9A9C-963EA8ED28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7721" y="720800"/>
            <a:ext cx="2971800" cy="5838189"/>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6">
            <a:extLst>
              <a:ext uri="{FF2B5EF4-FFF2-40B4-BE49-F238E27FC236}">
                <a16:creationId xmlns:a16="http://schemas.microsoft.com/office/drawing/2014/main" id="{342B8091-092F-4FB6-8EC9-2710DCFBBFC3}"/>
              </a:ext>
            </a:extLst>
          </p:cNvPr>
          <p:cNvSpPr txBox="1">
            <a:spLocks/>
          </p:cNvSpPr>
          <p:nvPr/>
        </p:nvSpPr>
        <p:spPr>
          <a:xfrm>
            <a:off x="4760910" y="6629400"/>
            <a:ext cx="2667001" cy="157723"/>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 2018 Huatai Financial USA, INC.</a:t>
            </a:r>
          </a:p>
        </p:txBody>
      </p:sp>
    </p:spTree>
    <p:extLst>
      <p:ext uri="{BB962C8B-B14F-4D97-AF65-F5344CB8AC3E}">
        <p14:creationId xmlns:p14="http://schemas.microsoft.com/office/powerpoint/2010/main" val="552515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59F9CE9-997F-488C-9A5D-EB37770037D5}"/>
              </a:ext>
            </a:extLst>
          </p:cNvPr>
          <p:cNvSpPr txBox="1">
            <a:spLocks/>
          </p:cNvSpPr>
          <p:nvPr/>
        </p:nvSpPr>
        <p:spPr>
          <a:xfrm>
            <a:off x="8456612" y="865458"/>
            <a:ext cx="3347458" cy="65854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cap="all" baseline="0">
                <a:solidFill>
                  <a:schemeClr val="accent1">
                    <a:lumMod val="50000"/>
                  </a:schemeClr>
                </a:solidFill>
                <a:latin typeface="+mj-lt"/>
                <a:ea typeface="+mj-ea"/>
                <a:cs typeface="+mj-cs"/>
              </a:defRPr>
            </a:lvl1pPr>
          </a:lstStyle>
          <a:p>
            <a:r>
              <a:rPr lang="zh-CN" altLang="en-US" dirty="0"/>
              <a:t>品种代码列表</a:t>
            </a:r>
            <a:endParaRPr lang="en-US" dirty="0"/>
          </a:p>
        </p:txBody>
      </p:sp>
      <p:pic>
        <p:nvPicPr>
          <p:cNvPr id="3" name="Picture 2">
            <a:extLst>
              <a:ext uri="{FF2B5EF4-FFF2-40B4-BE49-F238E27FC236}">
                <a16:creationId xmlns:a16="http://schemas.microsoft.com/office/drawing/2014/main" id="{B3986765-DD94-48F2-8432-06C4101A4362}"/>
              </a:ext>
            </a:extLst>
          </p:cNvPr>
          <p:cNvPicPr>
            <a:picLocks noChangeAspect="1"/>
          </p:cNvPicPr>
          <p:nvPr/>
        </p:nvPicPr>
        <p:blipFill>
          <a:blip r:embed="rId2"/>
          <a:stretch>
            <a:fillRect/>
          </a:stretch>
        </p:blipFill>
        <p:spPr>
          <a:xfrm>
            <a:off x="418522" y="533400"/>
            <a:ext cx="3435527" cy="4273770"/>
          </a:xfrm>
          <a:prstGeom prst="rect">
            <a:avLst/>
          </a:prstGeom>
        </p:spPr>
      </p:pic>
      <p:pic>
        <p:nvPicPr>
          <p:cNvPr id="2" name="Picture 1">
            <a:extLst>
              <a:ext uri="{FF2B5EF4-FFF2-40B4-BE49-F238E27FC236}">
                <a16:creationId xmlns:a16="http://schemas.microsoft.com/office/drawing/2014/main" id="{D1876014-913E-4304-8308-416992741DAE}"/>
              </a:ext>
            </a:extLst>
          </p:cNvPr>
          <p:cNvPicPr>
            <a:picLocks noChangeAspect="1"/>
          </p:cNvPicPr>
          <p:nvPr/>
        </p:nvPicPr>
        <p:blipFill>
          <a:blip r:embed="rId3"/>
          <a:stretch>
            <a:fillRect/>
          </a:stretch>
        </p:blipFill>
        <p:spPr>
          <a:xfrm>
            <a:off x="1103662" y="2242928"/>
            <a:ext cx="1841595" cy="1098606"/>
          </a:xfrm>
          <a:prstGeom prst="rect">
            <a:avLst/>
          </a:prstGeom>
        </p:spPr>
      </p:pic>
      <p:sp>
        <p:nvSpPr>
          <p:cNvPr id="11" name="Rectangle 10">
            <a:extLst>
              <a:ext uri="{FF2B5EF4-FFF2-40B4-BE49-F238E27FC236}">
                <a16:creationId xmlns:a16="http://schemas.microsoft.com/office/drawing/2014/main" id="{FEE51D59-7E03-4DE4-A80A-6AAE7727B12E}"/>
              </a:ext>
            </a:extLst>
          </p:cNvPr>
          <p:cNvSpPr/>
          <p:nvPr/>
        </p:nvSpPr>
        <p:spPr>
          <a:xfrm>
            <a:off x="315793" y="4974984"/>
            <a:ext cx="3628810" cy="1769715"/>
          </a:xfrm>
          <a:prstGeom prst="rect">
            <a:avLst/>
          </a:prstGeom>
        </p:spPr>
        <p:txBody>
          <a:bodyPr wrap="square">
            <a:spAutoFit/>
          </a:bodyPr>
          <a:lstStyle/>
          <a:p>
            <a:pPr>
              <a:lnSpc>
                <a:spcPct val="150000"/>
              </a:lnSpc>
            </a:pPr>
            <a:r>
              <a:rPr lang="en-US" altLang="zh-CN" dirty="0">
                <a:latin typeface="Times New Roman" panose="02020603050405020304" pitchFamily="18" charset="0"/>
                <a:ea typeface="+mj-ea"/>
                <a:cs typeface="Times New Roman" panose="02020603050405020304" pitchFamily="18" charset="0"/>
              </a:rPr>
              <a:t>1</a:t>
            </a:r>
            <a:r>
              <a:rPr lang="zh-CN" altLang="en-US" dirty="0">
                <a:latin typeface="Times New Roman" panose="02020603050405020304" pitchFamily="18" charset="0"/>
                <a:ea typeface="+mj-ea"/>
                <a:cs typeface="Times New Roman" panose="02020603050405020304" pitchFamily="18" charset="0"/>
              </a:rPr>
              <a:t>：点击左侧导航栏</a:t>
            </a:r>
            <a:r>
              <a:rPr lang="zh-CN" altLang="en-US" b="1" dirty="0">
                <a:latin typeface="Times New Roman" panose="02020603050405020304" pitchFamily="18" charset="0"/>
                <a:ea typeface="+mj-ea"/>
                <a:cs typeface="Times New Roman" panose="02020603050405020304" pitchFamily="18" charset="0"/>
              </a:rPr>
              <a:t>代码列表</a:t>
            </a:r>
            <a:endParaRPr lang="en-US" altLang="zh-CN" b="1" dirty="0">
              <a:latin typeface="Times New Roman" panose="02020603050405020304" pitchFamily="18" charset="0"/>
              <a:ea typeface="+mj-ea"/>
              <a:cs typeface="Times New Roman" panose="02020603050405020304" pitchFamily="18" charset="0"/>
            </a:endParaRPr>
          </a:p>
          <a:p>
            <a:pPr>
              <a:lnSpc>
                <a:spcPct val="150000"/>
              </a:lnSpc>
            </a:pPr>
            <a:r>
              <a:rPr lang="en-US" altLang="zh-CN" dirty="0">
                <a:latin typeface="Times New Roman" panose="02020603050405020304" pitchFamily="18" charset="0"/>
                <a:ea typeface="+mj-ea"/>
                <a:cs typeface="Times New Roman" panose="02020603050405020304" pitchFamily="18" charset="0"/>
              </a:rPr>
              <a:t>2</a:t>
            </a:r>
            <a:r>
              <a:rPr lang="zh-CN" altLang="en-US" dirty="0">
                <a:latin typeface="Times New Roman" panose="02020603050405020304" pitchFamily="18" charset="0"/>
                <a:ea typeface="+mj-ea"/>
                <a:cs typeface="Times New Roman" panose="02020603050405020304" pitchFamily="18" charset="0"/>
              </a:rPr>
              <a:t>：查看</a:t>
            </a:r>
            <a:r>
              <a:rPr lang="en-US" altLang="zh-CN" dirty="0">
                <a:latin typeface="Times New Roman" panose="02020603050405020304" pitchFamily="18" charset="0"/>
                <a:ea typeface="+mj-ea"/>
                <a:cs typeface="Times New Roman" panose="02020603050405020304" pitchFamily="18" charset="0"/>
              </a:rPr>
              <a:t>/</a:t>
            </a:r>
            <a:r>
              <a:rPr lang="zh-CN" altLang="en-US" dirty="0">
                <a:latin typeface="Times New Roman" panose="02020603050405020304" pitchFamily="18" charset="0"/>
                <a:ea typeface="+mj-ea"/>
                <a:cs typeface="Times New Roman" panose="02020603050405020304" pitchFamily="18" charset="0"/>
              </a:rPr>
              <a:t>修改系统“预设列表”</a:t>
            </a:r>
            <a:endParaRPr lang="en-US" altLang="zh-CN" dirty="0">
              <a:latin typeface="Times New Roman" panose="02020603050405020304" pitchFamily="18" charset="0"/>
              <a:ea typeface="+mj-ea"/>
              <a:cs typeface="Times New Roman" panose="02020603050405020304" pitchFamily="18" charset="0"/>
            </a:endParaRPr>
          </a:p>
          <a:p>
            <a:r>
              <a:rPr lang="zh-CN" altLang="en-US" sz="1400" dirty="0">
                <a:latin typeface="Times New Roman" panose="02020603050405020304" pitchFamily="18" charset="0"/>
                <a:ea typeface="+mj-ea"/>
                <a:cs typeface="Times New Roman" panose="02020603050405020304" pitchFamily="18" charset="0"/>
              </a:rPr>
              <a:t>“</a:t>
            </a:r>
            <a:r>
              <a:rPr lang="en-US" altLang="zh-CN" sz="1400" dirty="0">
                <a:latin typeface="Times New Roman" panose="02020603050405020304" pitchFamily="18" charset="0"/>
                <a:ea typeface="+mj-ea"/>
                <a:cs typeface="Times New Roman" panose="02020603050405020304" pitchFamily="18" charset="0"/>
              </a:rPr>
              <a:t>American Demo</a:t>
            </a:r>
            <a:r>
              <a:rPr lang="zh-CN" altLang="en-US" sz="1400" dirty="0">
                <a:latin typeface="Times New Roman" panose="02020603050405020304" pitchFamily="18" charset="0"/>
                <a:ea typeface="+mj-ea"/>
                <a:cs typeface="Times New Roman" panose="02020603050405020304" pitchFamily="18" charset="0"/>
              </a:rPr>
              <a:t>”中含</a:t>
            </a:r>
            <a:r>
              <a:rPr lang="en-US" altLang="zh-CN" sz="1400" dirty="0">
                <a:latin typeface="Times New Roman" panose="02020603050405020304" pitchFamily="18" charset="0"/>
                <a:ea typeface="+mj-ea"/>
                <a:cs typeface="Times New Roman" panose="02020603050405020304" pitchFamily="18" charset="0"/>
              </a:rPr>
              <a:t>17</a:t>
            </a:r>
            <a:r>
              <a:rPr lang="zh-CN" altLang="en-US" sz="1400" dirty="0">
                <a:latin typeface="Times New Roman" panose="02020603050405020304" pitchFamily="18" charset="0"/>
                <a:ea typeface="+mj-ea"/>
                <a:cs typeface="Times New Roman" panose="02020603050405020304" pitchFamily="18" charset="0"/>
              </a:rPr>
              <a:t>个常见的美国交易所期货品种代码</a:t>
            </a:r>
            <a:endParaRPr lang="en-US" altLang="zh-CN" sz="1400" dirty="0">
              <a:latin typeface="Times New Roman" panose="02020603050405020304" pitchFamily="18" charset="0"/>
              <a:ea typeface="+mj-ea"/>
              <a:cs typeface="Times New Roman" panose="02020603050405020304" pitchFamily="18" charset="0"/>
            </a:endParaRPr>
          </a:p>
          <a:p>
            <a:pPr>
              <a:lnSpc>
                <a:spcPct val="150000"/>
              </a:lnSpc>
            </a:pPr>
            <a:r>
              <a:rPr lang="en-US" altLang="zh-CN" dirty="0">
                <a:latin typeface="Times New Roman" panose="02020603050405020304" pitchFamily="18" charset="0"/>
                <a:ea typeface="+mj-ea"/>
                <a:cs typeface="Times New Roman" panose="02020603050405020304" pitchFamily="18" charset="0"/>
              </a:rPr>
              <a:t>3</a:t>
            </a:r>
            <a:r>
              <a:rPr lang="zh-CN" altLang="en-US" dirty="0">
                <a:latin typeface="Times New Roman" panose="02020603050405020304" pitchFamily="18" charset="0"/>
                <a:ea typeface="+mj-ea"/>
                <a:cs typeface="Times New Roman" panose="02020603050405020304" pitchFamily="18" charset="0"/>
              </a:rPr>
              <a:t>：或新建“自选列表”</a:t>
            </a:r>
            <a:endParaRPr lang="en-US" altLang="zh-CN" dirty="0">
              <a:latin typeface="Times New Roman" panose="02020603050405020304" pitchFamily="18" charset="0"/>
              <a:ea typeface="+mj-ea"/>
              <a:cs typeface="Times New Roman" panose="02020603050405020304" pitchFamily="18" charset="0"/>
            </a:endParaRPr>
          </a:p>
        </p:txBody>
      </p:sp>
      <p:sp>
        <p:nvSpPr>
          <p:cNvPr id="12" name="Rectangle 11">
            <a:extLst>
              <a:ext uri="{FF2B5EF4-FFF2-40B4-BE49-F238E27FC236}">
                <a16:creationId xmlns:a16="http://schemas.microsoft.com/office/drawing/2014/main" id="{DC861C84-9A68-4F8D-8C06-6BAC62B2927D}"/>
              </a:ext>
            </a:extLst>
          </p:cNvPr>
          <p:cNvSpPr/>
          <p:nvPr/>
        </p:nvSpPr>
        <p:spPr>
          <a:xfrm>
            <a:off x="4265612" y="4974984"/>
            <a:ext cx="3581400" cy="1800493"/>
          </a:xfrm>
          <a:prstGeom prst="rect">
            <a:avLst/>
          </a:prstGeom>
        </p:spPr>
        <p:txBody>
          <a:bodyPr wrap="square">
            <a:spAutoFit/>
          </a:bodyPr>
          <a:lstStyle/>
          <a:p>
            <a:pPr>
              <a:lnSpc>
                <a:spcPct val="150000"/>
              </a:lnSpc>
            </a:pPr>
            <a:r>
              <a:rPr lang="en-US" altLang="zh-CN" dirty="0">
                <a:latin typeface="Times New Roman" panose="02020603050405020304" pitchFamily="18" charset="0"/>
                <a:ea typeface="+mj-ea"/>
                <a:cs typeface="Times New Roman" panose="02020603050405020304" pitchFamily="18" charset="0"/>
              </a:rPr>
              <a:t>4</a:t>
            </a:r>
            <a:r>
              <a:rPr lang="zh-CN" altLang="en-US" dirty="0">
                <a:latin typeface="Times New Roman" panose="02020603050405020304" pitchFamily="18" charset="0"/>
                <a:ea typeface="+mj-ea"/>
                <a:cs typeface="Times New Roman" panose="02020603050405020304" pitchFamily="18" charset="0"/>
              </a:rPr>
              <a:t>：添加代码</a:t>
            </a:r>
            <a:endParaRPr lang="en-US" altLang="zh-CN" dirty="0">
              <a:latin typeface="Times New Roman" panose="02020603050405020304" pitchFamily="18" charset="0"/>
              <a:ea typeface="+mj-ea"/>
              <a:cs typeface="Times New Roman" panose="02020603050405020304" pitchFamily="18" charset="0"/>
            </a:endParaRPr>
          </a:p>
          <a:p>
            <a:pPr marL="285750" indent="-285750">
              <a:buFont typeface="Arial" panose="020B0604020202020204" pitchFamily="34" charset="0"/>
              <a:buChar char="•"/>
            </a:pPr>
            <a:r>
              <a:rPr lang="zh-CN" altLang="en-US" sz="1400" dirty="0">
                <a:latin typeface="Times New Roman" panose="02020603050405020304" pitchFamily="18" charset="0"/>
                <a:ea typeface="+mj-ea"/>
                <a:cs typeface="Times New Roman" panose="02020603050405020304" pitchFamily="18" charset="0"/>
              </a:rPr>
              <a:t>输入</a:t>
            </a:r>
            <a:r>
              <a:rPr lang="en-US" altLang="zh-CN" sz="1400" dirty="0">
                <a:latin typeface="Times New Roman" panose="02020603050405020304" pitchFamily="18" charset="0"/>
                <a:ea typeface="+mj-ea"/>
                <a:cs typeface="Times New Roman" panose="02020603050405020304" pitchFamily="18" charset="0"/>
              </a:rPr>
              <a:t>CQG</a:t>
            </a:r>
            <a:r>
              <a:rPr lang="zh-CN" altLang="en-US" sz="1400" dirty="0">
                <a:latin typeface="Times New Roman" panose="02020603050405020304" pitchFamily="18" charset="0"/>
                <a:ea typeface="+mj-ea"/>
                <a:cs typeface="Times New Roman" panose="02020603050405020304" pitchFamily="18" charset="0"/>
              </a:rPr>
              <a:t>期货品种代码、交易所代码、或者常用词，自动建议将根据您的输入返回最常见的期货品种代码</a:t>
            </a:r>
            <a:endParaRPr lang="en-US" altLang="zh-CN" sz="1400" dirty="0">
              <a:latin typeface="Times New Roman" panose="02020603050405020304" pitchFamily="18" charset="0"/>
              <a:ea typeface="+mj-ea"/>
              <a:cs typeface="Times New Roman" panose="02020603050405020304" pitchFamily="18" charset="0"/>
            </a:endParaRPr>
          </a:p>
          <a:p>
            <a:pPr marL="285750" indent="-285750">
              <a:buFont typeface="Arial" panose="020B0604020202020204" pitchFamily="34" charset="0"/>
              <a:buChar char="•"/>
            </a:pPr>
            <a:r>
              <a:rPr lang="zh-CN" altLang="en-US" sz="1400" dirty="0">
                <a:latin typeface="Times New Roman" panose="02020603050405020304" pitchFamily="18" charset="0"/>
                <a:ea typeface="+mj-ea"/>
                <a:cs typeface="Times New Roman" panose="02020603050405020304" pitchFamily="18" charset="0"/>
              </a:rPr>
              <a:t>您也可以筛选合约类型、交易所名称</a:t>
            </a:r>
            <a:endParaRPr lang="en-US" altLang="zh-CN" sz="1400" dirty="0">
              <a:latin typeface="Times New Roman" panose="02020603050405020304" pitchFamily="18" charset="0"/>
              <a:ea typeface="+mj-ea"/>
              <a:cs typeface="Times New Roman" panose="02020603050405020304" pitchFamily="18" charset="0"/>
            </a:endParaRPr>
          </a:p>
          <a:p>
            <a:pPr marL="285750" indent="-285750">
              <a:buFont typeface="Arial" panose="020B0604020202020204" pitchFamily="34" charset="0"/>
              <a:buChar char="•"/>
            </a:pPr>
            <a:r>
              <a:rPr lang="zh-CN" altLang="en-US" sz="1400" dirty="0">
                <a:latin typeface="Times New Roman" panose="02020603050405020304" pitchFamily="18" charset="0"/>
                <a:ea typeface="+mj-ea"/>
                <a:cs typeface="Times New Roman" panose="02020603050405020304" pitchFamily="18" charset="0"/>
              </a:rPr>
              <a:t>点击列表中您想要添加的品种代码</a:t>
            </a:r>
            <a:endParaRPr lang="en-US" altLang="zh-CN" sz="1400" dirty="0">
              <a:latin typeface="Times New Roman" panose="02020603050405020304" pitchFamily="18" charset="0"/>
              <a:ea typeface="+mj-ea"/>
              <a:cs typeface="Times New Roman" panose="02020603050405020304" pitchFamily="18" charset="0"/>
            </a:endParaRPr>
          </a:p>
          <a:p>
            <a:pPr marL="285750" indent="-285750">
              <a:buFont typeface="Arial" panose="020B0604020202020204" pitchFamily="34" charset="0"/>
              <a:buChar char="•"/>
            </a:pPr>
            <a:r>
              <a:rPr lang="zh-CN" altLang="en-US" sz="1400" dirty="0">
                <a:latin typeface="Times New Roman" panose="02020603050405020304" pitchFamily="18" charset="0"/>
                <a:ea typeface="+mj-ea"/>
                <a:cs typeface="Times New Roman" panose="02020603050405020304" pitchFamily="18" charset="0"/>
              </a:rPr>
              <a:t>使用逗号分隔输入多个品种代码</a:t>
            </a:r>
          </a:p>
        </p:txBody>
      </p:sp>
      <p:sp>
        <p:nvSpPr>
          <p:cNvPr id="13" name="Rectangle 12">
            <a:extLst>
              <a:ext uri="{FF2B5EF4-FFF2-40B4-BE49-F238E27FC236}">
                <a16:creationId xmlns:a16="http://schemas.microsoft.com/office/drawing/2014/main" id="{5EAB521D-C595-492C-A98A-68757475A3C6}"/>
              </a:ext>
            </a:extLst>
          </p:cNvPr>
          <p:cNvSpPr/>
          <p:nvPr/>
        </p:nvSpPr>
        <p:spPr>
          <a:xfrm>
            <a:off x="8261838" y="4991828"/>
            <a:ext cx="3581400" cy="1477328"/>
          </a:xfrm>
          <a:prstGeom prst="rect">
            <a:avLst/>
          </a:prstGeom>
        </p:spPr>
        <p:txBody>
          <a:bodyPr wrap="square">
            <a:spAutoFit/>
          </a:bodyPr>
          <a:lstStyle/>
          <a:p>
            <a:r>
              <a:rPr lang="en-US" altLang="zh-CN" dirty="0">
                <a:latin typeface="Times New Roman" panose="02020603050405020304" pitchFamily="18" charset="0"/>
                <a:ea typeface="+mj-ea"/>
                <a:cs typeface="Times New Roman" panose="02020603050405020304" pitchFamily="18" charset="0"/>
              </a:rPr>
              <a:t>5</a:t>
            </a:r>
            <a:r>
              <a:rPr lang="zh-CN" altLang="en-US" dirty="0">
                <a:latin typeface="Times New Roman" panose="02020603050405020304" pitchFamily="18" charset="0"/>
                <a:ea typeface="+mj-ea"/>
                <a:cs typeface="Times New Roman" panose="02020603050405020304" pitchFamily="18" charset="0"/>
              </a:rPr>
              <a:t>：点击“确定”</a:t>
            </a:r>
            <a:endParaRPr lang="en-US" altLang="zh-CN" dirty="0">
              <a:latin typeface="Times New Roman" panose="02020603050405020304" pitchFamily="18" charset="0"/>
              <a:ea typeface="+mj-ea"/>
              <a:cs typeface="Times New Roman" panose="02020603050405020304" pitchFamily="18" charset="0"/>
            </a:endParaRPr>
          </a:p>
          <a:p>
            <a:r>
              <a:rPr lang="en-US" altLang="zh-CN" dirty="0">
                <a:latin typeface="Times New Roman" panose="02020603050405020304" pitchFamily="18" charset="0"/>
                <a:ea typeface="+mj-ea"/>
                <a:cs typeface="Times New Roman" panose="02020603050405020304" pitchFamily="18" charset="0"/>
              </a:rPr>
              <a:t>   </a:t>
            </a:r>
            <a:r>
              <a:rPr lang="zh-CN" altLang="en-US" dirty="0">
                <a:latin typeface="Times New Roman" panose="02020603050405020304" pitchFamily="18" charset="0"/>
                <a:ea typeface="+mj-ea"/>
                <a:cs typeface="Times New Roman" panose="02020603050405020304" pitchFamily="18" charset="0"/>
              </a:rPr>
              <a:t>命名</a:t>
            </a:r>
            <a:r>
              <a:rPr lang="en-US" altLang="zh-CN" dirty="0">
                <a:latin typeface="Times New Roman" panose="02020603050405020304" pitchFamily="18" charset="0"/>
                <a:ea typeface="+mj-ea"/>
                <a:cs typeface="Times New Roman" panose="02020603050405020304" pitchFamily="18" charset="0"/>
              </a:rPr>
              <a:t>&amp;</a:t>
            </a:r>
            <a:r>
              <a:rPr lang="zh-CN" altLang="en-US" dirty="0">
                <a:latin typeface="Times New Roman" panose="02020603050405020304" pitchFamily="18" charset="0"/>
                <a:ea typeface="+mj-ea"/>
                <a:cs typeface="Times New Roman" panose="02020603050405020304" pitchFamily="18" charset="0"/>
              </a:rPr>
              <a:t>保存“自选列表”</a:t>
            </a:r>
            <a:endParaRPr lang="en-US" altLang="zh-CN" dirty="0">
              <a:latin typeface="Times New Roman" panose="02020603050405020304" pitchFamily="18" charset="0"/>
              <a:ea typeface="+mj-ea"/>
              <a:cs typeface="Times New Roman" panose="02020603050405020304" pitchFamily="18" charset="0"/>
            </a:endParaRPr>
          </a:p>
          <a:p>
            <a:endParaRPr lang="en-US" altLang="zh-CN" dirty="0">
              <a:latin typeface="Times New Roman" panose="02020603050405020304" pitchFamily="18" charset="0"/>
              <a:ea typeface="+mj-ea"/>
              <a:cs typeface="Times New Roman" panose="02020603050405020304" pitchFamily="18" charset="0"/>
            </a:endParaRPr>
          </a:p>
          <a:p>
            <a:r>
              <a:rPr lang="en-US" altLang="zh-CN" dirty="0">
                <a:latin typeface="Times New Roman" panose="02020603050405020304" pitchFamily="18" charset="0"/>
                <a:ea typeface="+mj-ea"/>
                <a:cs typeface="Times New Roman" panose="02020603050405020304" pitchFamily="18" charset="0"/>
              </a:rPr>
              <a:t>6</a:t>
            </a:r>
            <a:r>
              <a:rPr lang="zh-CN" altLang="en-US" dirty="0">
                <a:latin typeface="Times New Roman" panose="02020603050405020304" pitchFamily="18" charset="0"/>
                <a:ea typeface="+mj-ea"/>
                <a:cs typeface="Times New Roman" panose="02020603050405020304" pitchFamily="18" charset="0"/>
              </a:rPr>
              <a:t>：点击“编辑”</a:t>
            </a:r>
            <a:endParaRPr lang="en-US" altLang="zh-CN" dirty="0">
              <a:latin typeface="Times New Roman" panose="02020603050405020304" pitchFamily="18" charset="0"/>
              <a:ea typeface="+mj-ea"/>
              <a:cs typeface="Times New Roman" panose="02020603050405020304" pitchFamily="18" charset="0"/>
            </a:endParaRPr>
          </a:p>
          <a:p>
            <a:r>
              <a:rPr lang="zh-CN" altLang="en-US" dirty="0">
                <a:latin typeface="Times New Roman" panose="02020603050405020304" pitchFamily="18" charset="0"/>
                <a:ea typeface="+mj-ea"/>
                <a:cs typeface="Times New Roman" panose="02020603050405020304" pitchFamily="18" charset="0"/>
              </a:rPr>
              <a:t>   可以删除“自选列表”</a:t>
            </a:r>
            <a:endParaRPr lang="en-US" altLang="zh-CN" dirty="0">
              <a:latin typeface="Times New Roman" panose="02020603050405020304" pitchFamily="18" charset="0"/>
              <a:ea typeface="+mj-ea"/>
              <a:cs typeface="Times New Roman" panose="02020603050405020304" pitchFamily="18" charset="0"/>
            </a:endParaRPr>
          </a:p>
        </p:txBody>
      </p:sp>
      <p:pic>
        <p:nvPicPr>
          <p:cNvPr id="15" name="Picture 14">
            <a:extLst>
              <a:ext uri="{FF2B5EF4-FFF2-40B4-BE49-F238E27FC236}">
                <a16:creationId xmlns:a16="http://schemas.microsoft.com/office/drawing/2014/main" id="{6F70ACAB-1323-47E6-8E06-BDFD033BDEA6}"/>
              </a:ext>
            </a:extLst>
          </p:cNvPr>
          <p:cNvPicPr>
            <a:picLocks noChangeAspect="1"/>
          </p:cNvPicPr>
          <p:nvPr/>
        </p:nvPicPr>
        <p:blipFill>
          <a:blip r:embed="rId4"/>
          <a:stretch>
            <a:fillRect/>
          </a:stretch>
        </p:blipFill>
        <p:spPr>
          <a:xfrm>
            <a:off x="4341812" y="517524"/>
            <a:ext cx="3479979" cy="4305521"/>
          </a:xfrm>
          <a:prstGeom prst="rect">
            <a:avLst/>
          </a:prstGeom>
        </p:spPr>
      </p:pic>
      <p:pic>
        <p:nvPicPr>
          <p:cNvPr id="8" name="Picture 7">
            <a:extLst>
              <a:ext uri="{FF2B5EF4-FFF2-40B4-BE49-F238E27FC236}">
                <a16:creationId xmlns:a16="http://schemas.microsoft.com/office/drawing/2014/main" id="{E4936A1B-EA02-4524-886B-35D8CD10849A}"/>
              </a:ext>
            </a:extLst>
          </p:cNvPr>
          <p:cNvPicPr>
            <a:picLocks noChangeAspect="1"/>
          </p:cNvPicPr>
          <p:nvPr/>
        </p:nvPicPr>
        <p:blipFill>
          <a:blip r:embed="rId5"/>
          <a:stretch>
            <a:fillRect/>
          </a:stretch>
        </p:blipFill>
        <p:spPr>
          <a:xfrm>
            <a:off x="8334776" y="1619627"/>
            <a:ext cx="2622685" cy="1155759"/>
          </a:xfrm>
          <a:prstGeom prst="rect">
            <a:avLst/>
          </a:prstGeom>
        </p:spPr>
      </p:pic>
      <p:pic>
        <p:nvPicPr>
          <p:cNvPr id="2050" name="Picture 2" descr="C:\Users\YUYANG~1\AppData\Local\Temp\SNAGHTML1adf1a1c.PNG">
            <a:extLst>
              <a:ext uri="{FF2B5EF4-FFF2-40B4-BE49-F238E27FC236}">
                <a16:creationId xmlns:a16="http://schemas.microsoft.com/office/drawing/2014/main" id="{95DF6105-A30A-4ED4-BF3C-5602CDB67D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34776" y="3072090"/>
            <a:ext cx="3435527" cy="162303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a:extLst>
              <a:ext uri="{FF2B5EF4-FFF2-40B4-BE49-F238E27FC236}">
                <a16:creationId xmlns:a16="http://schemas.microsoft.com/office/drawing/2014/main" id="{59B58EA7-C4AE-4BF1-8B68-23AF35D75473}"/>
              </a:ext>
            </a:extLst>
          </p:cNvPr>
          <p:cNvSpPr>
            <a:spLocks noGrp="1"/>
          </p:cNvSpPr>
          <p:nvPr>
            <p:ph type="sldNum" sz="quarter" idx="12"/>
          </p:nvPr>
        </p:nvSpPr>
        <p:spPr/>
        <p:txBody>
          <a:bodyPr/>
          <a:lstStyle/>
          <a:p>
            <a:fld id="{F36C87F6-986D-49E6-AF40-1B3A1EE8064D}" type="slidenum">
              <a:rPr lang="en-US" smtClean="0"/>
              <a:t>11</a:t>
            </a:fld>
            <a:endParaRPr lang="en-US"/>
          </a:p>
        </p:txBody>
      </p:sp>
      <p:pic>
        <p:nvPicPr>
          <p:cNvPr id="16" name="图片 4">
            <a:extLst>
              <a:ext uri="{FF2B5EF4-FFF2-40B4-BE49-F238E27FC236}">
                <a16:creationId xmlns:a16="http://schemas.microsoft.com/office/drawing/2014/main" id="{76C322C6-5330-420E-B77E-DDDF254256A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61412" y="152400"/>
            <a:ext cx="3117937" cy="543001"/>
          </a:xfrm>
          <a:prstGeom prst="rect">
            <a:avLst/>
          </a:prstGeom>
        </p:spPr>
      </p:pic>
      <p:sp>
        <p:nvSpPr>
          <p:cNvPr id="14" name="Slide Number Placeholder 6">
            <a:extLst>
              <a:ext uri="{FF2B5EF4-FFF2-40B4-BE49-F238E27FC236}">
                <a16:creationId xmlns:a16="http://schemas.microsoft.com/office/drawing/2014/main" id="{226915EA-34E7-416E-9988-B4EC677529A1}"/>
              </a:ext>
            </a:extLst>
          </p:cNvPr>
          <p:cNvSpPr txBox="1">
            <a:spLocks/>
          </p:cNvSpPr>
          <p:nvPr/>
        </p:nvSpPr>
        <p:spPr>
          <a:xfrm>
            <a:off x="4780796" y="6700277"/>
            <a:ext cx="2667001" cy="157723"/>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 2018 Huatai Financial USA, INC.</a:t>
            </a:r>
          </a:p>
        </p:txBody>
      </p:sp>
    </p:spTree>
    <p:extLst>
      <p:ext uri="{BB962C8B-B14F-4D97-AF65-F5344CB8AC3E}">
        <p14:creationId xmlns:p14="http://schemas.microsoft.com/office/powerpoint/2010/main" val="972455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E4F2AD6-D2EF-43D9-AC29-CE940FF8EDB7}"/>
              </a:ext>
            </a:extLst>
          </p:cNvPr>
          <p:cNvPicPr>
            <a:picLocks noChangeAspect="1"/>
          </p:cNvPicPr>
          <p:nvPr/>
        </p:nvPicPr>
        <p:blipFill>
          <a:blip r:embed="rId2"/>
          <a:stretch>
            <a:fillRect/>
          </a:stretch>
        </p:blipFill>
        <p:spPr>
          <a:xfrm>
            <a:off x="1065212" y="1885886"/>
            <a:ext cx="2921150" cy="1238314"/>
          </a:xfrm>
          <a:prstGeom prst="rect">
            <a:avLst/>
          </a:prstGeom>
        </p:spPr>
      </p:pic>
      <p:pic>
        <p:nvPicPr>
          <p:cNvPr id="10" name="Picture 9">
            <a:extLst>
              <a:ext uri="{FF2B5EF4-FFF2-40B4-BE49-F238E27FC236}">
                <a16:creationId xmlns:a16="http://schemas.microsoft.com/office/drawing/2014/main" id="{05E0D1D2-8688-454B-83BD-9D5FE3AA5A85}"/>
              </a:ext>
            </a:extLst>
          </p:cNvPr>
          <p:cNvPicPr>
            <a:picLocks noChangeAspect="1"/>
          </p:cNvPicPr>
          <p:nvPr/>
        </p:nvPicPr>
        <p:blipFill>
          <a:blip r:embed="rId3"/>
          <a:stretch>
            <a:fillRect/>
          </a:stretch>
        </p:blipFill>
        <p:spPr>
          <a:xfrm>
            <a:off x="4481403" y="1863167"/>
            <a:ext cx="1581231" cy="1358970"/>
          </a:xfrm>
          <a:prstGeom prst="rect">
            <a:avLst/>
          </a:prstGeom>
        </p:spPr>
      </p:pic>
      <p:pic>
        <p:nvPicPr>
          <p:cNvPr id="11" name="Picture 10">
            <a:extLst>
              <a:ext uri="{FF2B5EF4-FFF2-40B4-BE49-F238E27FC236}">
                <a16:creationId xmlns:a16="http://schemas.microsoft.com/office/drawing/2014/main" id="{2FD3F1F3-7E78-46FD-99B1-ED9F01098FFC}"/>
              </a:ext>
            </a:extLst>
          </p:cNvPr>
          <p:cNvPicPr>
            <a:picLocks noChangeAspect="1"/>
          </p:cNvPicPr>
          <p:nvPr/>
        </p:nvPicPr>
        <p:blipFill>
          <a:blip r:embed="rId4"/>
          <a:stretch>
            <a:fillRect/>
          </a:stretch>
        </p:blipFill>
        <p:spPr>
          <a:xfrm>
            <a:off x="1076325" y="3429000"/>
            <a:ext cx="3875088" cy="2985029"/>
          </a:xfrm>
          <a:prstGeom prst="rect">
            <a:avLst/>
          </a:prstGeom>
        </p:spPr>
      </p:pic>
      <p:sp>
        <p:nvSpPr>
          <p:cNvPr id="12" name="Rectangle 11">
            <a:extLst>
              <a:ext uri="{FF2B5EF4-FFF2-40B4-BE49-F238E27FC236}">
                <a16:creationId xmlns:a16="http://schemas.microsoft.com/office/drawing/2014/main" id="{4B68DB17-A71F-4A37-A2D4-0264B3ABAC01}"/>
              </a:ext>
            </a:extLst>
          </p:cNvPr>
          <p:cNvSpPr/>
          <p:nvPr/>
        </p:nvSpPr>
        <p:spPr>
          <a:xfrm>
            <a:off x="6916806" y="1837767"/>
            <a:ext cx="5121206" cy="1477328"/>
          </a:xfrm>
          <a:prstGeom prst="rect">
            <a:avLst/>
          </a:prstGeom>
        </p:spPr>
        <p:txBody>
          <a:bodyPr wrap="square">
            <a:spAutoFit/>
          </a:bodyPr>
          <a:lstStyle/>
          <a:p>
            <a:pPr>
              <a:lnSpc>
                <a:spcPct val="150000"/>
              </a:lnSpc>
            </a:pPr>
            <a:r>
              <a:rPr lang="en-US" altLang="zh-CN" sz="2000" dirty="0">
                <a:latin typeface="Times New Roman" panose="02020603050405020304" pitchFamily="18" charset="0"/>
                <a:ea typeface="SimSun" charset="-122"/>
                <a:cs typeface="Times New Roman" panose="02020603050405020304" pitchFamily="18" charset="0"/>
              </a:rPr>
              <a:t>1 &amp; 2</a:t>
            </a:r>
            <a:r>
              <a:rPr lang="zh-CN" altLang="en-US" sz="2000" dirty="0">
                <a:latin typeface="Times New Roman" panose="02020603050405020304" pitchFamily="18" charset="0"/>
                <a:ea typeface="SimSun" charset="-122"/>
                <a:cs typeface="Times New Roman" panose="02020603050405020304" pitchFamily="18" charset="0"/>
              </a:rPr>
              <a:t>：点击左侧导航栏</a:t>
            </a:r>
            <a:r>
              <a:rPr lang="zh-CN" altLang="en-US" sz="2000" b="1" dirty="0">
                <a:latin typeface="Times New Roman" panose="02020603050405020304" pitchFamily="18" charset="0"/>
                <a:ea typeface="SimSun" charset="-122"/>
                <a:cs typeface="Times New Roman" panose="02020603050405020304" pitchFamily="18" charset="0"/>
              </a:rPr>
              <a:t>小工具</a:t>
            </a:r>
            <a:endParaRPr lang="en-US" altLang="zh-CN" sz="2000" b="1" dirty="0">
              <a:latin typeface="Times New Roman" panose="02020603050405020304" pitchFamily="18" charset="0"/>
              <a:ea typeface="SimSun" charset="-122"/>
              <a:cs typeface="Times New Roman" panose="02020603050405020304" pitchFamily="18" charset="0"/>
            </a:endParaRPr>
          </a:p>
          <a:p>
            <a:pPr>
              <a:lnSpc>
                <a:spcPct val="150000"/>
              </a:lnSpc>
            </a:pPr>
            <a:r>
              <a:rPr lang="en-US" altLang="zh-CN" sz="2000" dirty="0">
                <a:latin typeface="Times New Roman" panose="02020603050405020304" pitchFamily="18" charset="0"/>
                <a:ea typeface="SimSun" charset="-122"/>
                <a:cs typeface="Times New Roman" panose="02020603050405020304" pitchFamily="18" charset="0"/>
              </a:rPr>
              <a:t>3</a:t>
            </a:r>
            <a:r>
              <a:rPr lang="zh-CN" altLang="en-US" sz="2000" dirty="0">
                <a:latin typeface="Times New Roman" panose="02020603050405020304" pitchFamily="18" charset="0"/>
                <a:ea typeface="SimSun" charset="-122"/>
                <a:cs typeface="Times New Roman" panose="02020603050405020304" pitchFamily="18" charset="0"/>
              </a:rPr>
              <a:t>：浮动弹窗出现</a:t>
            </a:r>
            <a:endParaRPr lang="en-US" altLang="zh-CN" sz="2000" dirty="0">
              <a:latin typeface="Times New Roman" panose="02020603050405020304" pitchFamily="18" charset="0"/>
              <a:ea typeface="SimSun" charset="-122"/>
              <a:cs typeface="Times New Roman" panose="02020603050405020304" pitchFamily="18" charset="0"/>
            </a:endParaRPr>
          </a:p>
          <a:p>
            <a:pPr>
              <a:lnSpc>
                <a:spcPct val="150000"/>
              </a:lnSpc>
            </a:pPr>
            <a:r>
              <a:rPr lang="en-US" altLang="zh-CN" sz="2000" dirty="0">
                <a:latin typeface="Times New Roman" panose="02020603050405020304" pitchFamily="18" charset="0"/>
                <a:ea typeface="SimSun" charset="-122"/>
                <a:cs typeface="Times New Roman" panose="02020603050405020304" pitchFamily="18" charset="0"/>
              </a:rPr>
              <a:t>4</a:t>
            </a:r>
            <a:r>
              <a:rPr lang="zh-CN" altLang="en-US" sz="2000" dirty="0">
                <a:latin typeface="Times New Roman" panose="02020603050405020304" pitchFamily="18" charset="0"/>
                <a:ea typeface="SimSun" charset="-122"/>
                <a:cs typeface="Times New Roman" panose="02020603050405020304" pitchFamily="18" charset="0"/>
              </a:rPr>
              <a:t>：拖动浮动弹窗到想要的位置放下</a:t>
            </a:r>
            <a:endParaRPr lang="en-US" altLang="zh-CN" sz="2000" dirty="0">
              <a:latin typeface="Times New Roman" panose="02020603050405020304" pitchFamily="18" charset="0"/>
              <a:ea typeface="SimSun" charset="-122"/>
              <a:cs typeface="Times New Roman" panose="02020603050405020304" pitchFamily="18" charset="0"/>
            </a:endParaRPr>
          </a:p>
        </p:txBody>
      </p:sp>
      <p:pic>
        <p:nvPicPr>
          <p:cNvPr id="13" name="Picture 12">
            <a:extLst>
              <a:ext uri="{FF2B5EF4-FFF2-40B4-BE49-F238E27FC236}">
                <a16:creationId xmlns:a16="http://schemas.microsoft.com/office/drawing/2014/main" id="{02042A0A-E9A0-4427-9081-90C42E6620C4}"/>
              </a:ext>
            </a:extLst>
          </p:cNvPr>
          <p:cNvPicPr>
            <a:picLocks noChangeAspect="1"/>
          </p:cNvPicPr>
          <p:nvPr/>
        </p:nvPicPr>
        <p:blipFill>
          <a:blip r:embed="rId5"/>
          <a:stretch>
            <a:fillRect/>
          </a:stretch>
        </p:blipFill>
        <p:spPr>
          <a:xfrm>
            <a:off x="5766557" y="4186535"/>
            <a:ext cx="2711589" cy="2216264"/>
          </a:xfrm>
          <a:prstGeom prst="rect">
            <a:avLst/>
          </a:prstGeom>
        </p:spPr>
      </p:pic>
      <p:sp>
        <p:nvSpPr>
          <p:cNvPr id="8" name="Title 2">
            <a:extLst>
              <a:ext uri="{FF2B5EF4-FFF2-40B4-BE49-F238E27FC236}">
                <a16:creationId xmlns:a16="http://schemas.microsoft.com/office/drawing/2014/main" id="{2BFBEECE-0FA5-4273-9C59-5595A321953B}"/>
              </a:ext>
            </a:extLst>
          </p:cNvPr>
          <p:cNvSpPr txBox="1">
            <a:spLocks/>
          </p:cNvSpPr>
          <p:nvPr/>
        </p:nvSpPr>
        <p:spPr>
          <a:xfrm>
            <a:off x="1217614" y="838200"/>
            <a:ext cx="10591798" cy="762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kern="1200" cap="all" baseline="0">
                <a:solidFill>
                  <a:schemeClr val="accent1">
                    <a:lumMod val="50000"/>
                  </a:schemeClr>
                </a:solidFill>
                <a:latin typeface="+mj-lt"/>
                <a:ea typeface="+mj-ea"/>
                <a:cs typeface="+mj-cs"/>
              </a:defRPr>
            </a:lvl1pPr>
          </a:lstStyle>
          <a:p>
            <a:r>
              <a:rPr lang="zh-CN" altLang="en-US" dirty="0"/>
              <a:t>添加小工具 </a:t>
            </a:r>
            <a:r>
              <a:rPr lang="zh-CN" altLang="en-US" sz="3200" dirty="0"/>
              <a:t>（图表、行情、交易、期权、新闻）</a:t>
            </a:r>
            <a:endParaRPr lang="en-US" dirty="0"/>
          </a:p>
        </p:txBody>
      </p:sp>
      <p:sp>
        <p:nvSpPr>
          <p:cNvPr id="6" name="Slide Number Placeholder 5">
            <a:extLst>
              <a:ext uri="{FF2B5EF4-FFF2-40B4-BE49-F238E27FC236}">
                <a16:creationId xmlns:a16="http://schemas.microsoft.com/office/drawing/2014/main" id="{907728BE-C91C-486B-8E24-870FA1E0E776}"/>
              </a:ext>
            </a:extLst>
          </p:cNvPr>
          <p:cNvSpPr>
            <a:spLocks noGrp="1"/>
          </p:cNvSpPr>
          <p:nvPr>
            <p:ph type="sldNum" sz="quarter" idx="12"/>
          </p:nvPr>
        </p:nvSpPr>
        <p:spPr/>
        <p:txBody>
          <a:bodyPr/>
          <a:lstStyle/>
          <a:p>
            <a:fld id="{F36C87F6-986D-49E6-AF40-1B3A1EE8064D}" type="slidenum">
              <a:rPr lang="en-US" smtClean="0"/>
              <a:t>12</a:t>
            </a:fld>
            <a:endParaRPr lang="en-US"/>
          </a:p>
        </p:txBody>
      </p:sp>
      <p:pic>
        <p:nvPicPr>
          <p:cNvPr id="14" name="图片 4">
            <a:extLst>
              <a:ext uri="{FF2B5EF4-FFF2-40B4-BE49-F238E27FC236}">
                <a16:creationId xmlns:a16="http://schemas.microsoft.com/office/drawing/2014/main" id="{E18617F0-D196-4BDB-909E-3728DFD8C8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61412" y="152400"/>
            <a:ext cx="3117937" cy="543001"/>
          </a:xfrm>
          <a:prstGeom prst="rect">
            <a:avLst/>
          </a:prstGeom>
        </p:spPr>
      </p:pic>
      <p:sp>
        <p:nvSpPr>
          <p:cNvPr id="15" name="Rectangle 14">
            <a:extLst>
              <a:ext uri="{FF2B5EF4-FFF2-40B4-BE49-F238E27FC236}">
                <a16:creationId xmlns:a16="http://schemas.microsoft.com/office/drawing/2014/main" id="{16F064BB-B92A-4DBE-9451-33486799472E}"/>
              </a:ext>
            </a:extLst>
          </p:cNvPr>
          <p:cNvSpPr/>
          <p:nvPr/>
        </p:nvSpPr>
        <p:spPr>
          <a:xfrm>
            <a:off x="8761412" y="4733532"/>
            <a:ext cx="2711588" cy="923330"/>
          </a:xfrm>
          <a:prstGeom prst="rect">
            <a:avLst/>
          </a:prstGeom>
        </p:spPr>
        <p:txBody>
          <a:bodyPr wrap="square">
            <a:spAutoFit/>
          </a:bodyPr>
          <a:lstStyle/>
          <a:p>
            <a:pPr>
              <a:lnSpc>
                <a:spcPct val="150000"/>
              </a:lnSpc>
            </a:pPr>
            <a:r>
              <a:rPr lang="en-US" altLang="zh-CN" dirty="0">
                <a:latin typeface="Times New Roman" panose="02020603050405020304" pitchFamily="18" charset="0"/>
                <a:ea typeface="SimSun" charset="-122"/>
                <a:cs typeface="Times New Roman" panose="02020603050405020304" pitchFamily="18" charset="0"/>
              </a:rPr>
              <a:t>5</a:t>
            </a:r>
            <a:r>
              <a:rPr lang="zh-CN" altLang="en-US" dirty="0">
                <a:latin typeface="Times New Roman" panose="02020603050405020304" pitchFamily="18" charset="0"/>
                <a:ea typeface="SimSun" charset="-122"/>
                <a:cs typeface="Times New Roman" panose="02020603050405020304" pitchFamily="18" charset="0"/>
              </a:rPr>
              <a:t>：另外，您可以拖动小工具窗口更换位置</a:t>
            </a:r>
            <a:endParaRPr lang="en-US" altLang="zh-CN" dirty="0">
              <a:latin typeface="Times New Roman" panose="02020603050405020304" pitchFamily="18" charset="0"/>
              <a:ea typeface="SimSun" charset="-122"/>
              <a:cs typeface="Times New Roman" panose="02020603050405020304" pitchFamily="18" charset="0"/>
            </a:endParaRPr>
          </a:p>
        </p:txBody>
      </p:sp>
      <p:sp>
        <p:nvSpPr>
          <p:cNvPr id="16" name="Slide Number Placeholder 6">
            <a:extLst>
              <a:ext uri="{FF2B5EF4-FFF2-40B4-BE49-F238E27FC236}">
                <a16:creationId xmlns:a16="http://schemas.microsoft.com/office/drawing/2014/main" id="{61AE9A3A-5334-4157-80A5-713214513694}"/>
              </a:ext>
            </a:extLst>
          </p:cNvPr>
          <p:cNvSpPr txBox="1">
            <a:spLocks/>
          </p:cNvSpPr>
          <p:nvPr/>
        </p:nvSpPr>
        <p:spPr>
          <a:xfrm>
            <a:off x="4760910" y="6629401"/>
            <a:ext cx="2667001" cy="157723"/>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 2018 Huatai Financial USA, INC.</a:t>
            </a:r>
          </a:p>
        </p:txBody>
      </p:sp>
    </p:spTree>
    <p:extLst>
      <p:ext uri="{BB962C8B-B14F-4D97-AF65-F5344CB8AC3E}">
        <p14:creationId xmlns:p14="http://schemas.microsoft.com/office/powerpoint/2010/main" val="2775590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67F8B2-65CB-4757-B080-03316B0981DB}"/>
              </a:ext>
            </a:extLst>
          </p:cNvPr>
          <p:cNvSpPr>
            <a:spLocks noGrp="1"/>
          </p:cNvSpPr>
          <p:nvPr>
            <p:ph type="sldNum" sz="quarter" idx="12"/>
          </p:nvPr>
        </p:nvSpPr>
        <p:spPr/>
        <p:txBody>
          <a:bodyPr/>
          <a:lstStyle/>
          <a:p>
            <a:fld id="{F36C87F6-986D-49E6-AF40-1B3A1EE8064D}" type="slidenum">
              <a:rPr lang="en-US" smtClean="0"/>
              <a:t>13</a:t>
            </a:fld>
            <a:endParaRPr lang="en-US"/>
          </a:p>
        </p:txBody>
      </p:sp>
      <p:sp>
        <p:nvSpPr>
          <p:cNvPr id="7" name="Rectangle 6">
            <a:extLst>
              <a:ext uri="{FF2B5EF4-FFF2-40B4-BE49-F238E27FC236}">
                <a16:creationId xmlns:a16="http://schemas.microsoft.com/office/drawing/2014/main" id="{68D7FAB9-194D-42A8-A420-A1073B193480}"/>
              </a:ext>
            </a:extLst>
          </p:cNvPr>
          <p:cNvSpPr/>
          <p:nvPr/>
        </p:nvSpPr>
        <p:spPr>
          <a:xfrm>
            <a:off x="989013" y="1600200"/>
            <a:ext cx="4114800" cy="2308324"/>
          </a:xfrm>
          <a:prstGeom prst="rect">
            <a:avLst/>
          </a:prstGeom>
        </p:spPr>
        <p:txBody>
          <a:bodyPr wrap="square">
            <a:spAutoFit/>
          </a:bodyPr>
          <a:lstStyle/>
          <a:p>
            <a:r>
              <a:rPr lang="zh-CN" altLang="en-US" dirty="0">
                <a:latin typeface="Times New Roman" panose="02020603050405020304" pitchFamily="18" charset="0"/>
                <a:ea typeface="SimSun" charset="-122"/>
                <a:cs typeface="Times New Roman" panose="02020603050405020304" pitchFamily="18" charset="0"/>
              </a:rPr>
              <a:t>选择相同颜色按钮，可以关联小工具。</a:t>
            </a:r>
          </a:p>
          <a:p>
            <a:endParaRPr lang="en-US" altLang="zh-CN" dirty="0">
              <a:latin typeface="Times New Roman" panose="02020603050405020304" pitchFamily="18" charset="0"/>
              <a:ea typeface="SimSun" charset="-122"/>
              <a:cs typeface="Times New Roman" panose="02020603050405020304" pitchFamily="18" charset="0"/>
            </a:endParaRPr>
          </a:p>
          <a:p>
            <a:r>
              <a:rPr lang="zh-CN" altLang="en-US" dirty="0">
                <a:latin typeface="Times New Roman" panose="02020603050405020304" pitchFamily="18" charset="0"/>
                <a:ea typeface="SimSun" charset="-122"/>
                <a:cs typeface="Times New Roman" panose="02020603050405020304" pitchFamily="18" charset="0"/>
              </a:rPr>
              <a:t>例如右图：</a:t>
            </a:r>
            <a:endParaRPr lang="en-US" altLang="zh-CN" dirty="0">
              <a:latin typeface="Times New Roman" panose="02020603050405020304" pitchFamily="18" charset="0"/>
              <a:ea typeface="SimSun" charset="-122"/>
              <a:cs typeface="Times New Roman" panose="02020603050405020304" pitchFamily="18" charset="0"/>
            </a:endParaRPr>
          </a:p>
          <a:p>
            <a:r>
              <a:rPr lang="zh-CN" altLang="en-US" b="1" dirty="0">
                <a:latin typeface="Times New Roman" panose="02020603050405020304" pitchFamily="18" charset="0"/>
                <a:ea typeface="SimSun" charset="-122"/>
                <a:cs typeface="Times New Roman" panose="02020603050405020304" pitchFamily="18" charset="0"/>
              </a:rPr>
              <a:t>实时报价</a:t>
            </a:r>
            <a:r>
              <a:rPr lang="zh-CN" altLang="en-US" dirty="0">
                <a:latin typeface="Times New Roman" panose="02020603050405020304" pitchFamily="18" charset="0"/>
                <a:ea typeface="SimSun" charset="-122"/>
                <a:cs typeface="Times New Roman" panose="02020603050405020304" pitchFamily="18" charset="0"/>
              </a:rPr>
              <a:t>、</a:t>
            </a:r>
            <a:r>
              <a:rPr lang="zh-CN" altLang="en-US" b="1" dirty="0">
                <a:latin typeface="Times New Roman" panose="02020603050405020304" pitchFamily="18" charset="0"/>
                <a:ea typeface="SimSun" charset="-122"/>
                <a:cs typeface="Times New Roman" panose="02020603050405020304" pitchFamily="18" charset="0"/>
              </a:rPr>
              <a:t>图表</a:t>
            </a:r>
            <a:r>
              <a:rPr lang="zh-CN" altLang="en-US" dirty="0">
                <a:latin typeface="Times New Roman" panose="02020603050405020304" pitchFamily="18" charset="0"/>
                <a:ea typeface="SimSun" charset="-122"/>
                <a:cs typeface="Times New Roman" panose="02020603050405020304" pitchFamily="18" charset="0"/>
              </a:rPr>
              <a:t>和</a:t>
            </a:r>
            <a:r>
              <a:rPr lang="zh-CN" altLang="en-US" b="1" dirty="0">
                <a:latin typeface="Times New Roman" panose="02020603050405020304" pitchFamily="18" charset="0"/>
                <a:ea typeface="SimSun" charset="-122"/>
                <a:cs typeface="Times New Roman" panose="02020603050405020304" pitchFamily="18" charset="0"/>
              </a:rPr>
              <a:t>下单窗口</a:t>
            </a:r>
            <a:r>
              <a:rPr lang="zh-CN" altLang="en-US" dirty="0">
                <a:latin typeface="Times New Roman" panose="02020603050405020304" pitchFamily="18" charset="0"/>
                <a:ea typeface="SimSun" charset="-122"/>
                <a:cs typeface="Times New Roman" panose="02020603050405020304" pitchFamily="18" charset="0"/>
              </a:rPr>
              <a:t>已经关联。当您改变任一窗口的合约代码时，与之关联的小工具窗口会立即显示相同合约的信息，</a:t>
            </a:r>
            <a:r>
              <a:rPr lang="zh-CN" altLang="en-US" dirty="0"/>
              <a:t>因而协助用户从不同角度对同一合约的观察始终保持同步</a:t>
            </a:r>
            <a:r>
              <a:rPr lang="zh-CN" altLang="en-US" dirty="0">
                <a:latin typeface="Times New Roman" panose="02020603050405020304" pitchFamily="18" charset="0"/>
                <a:ea typeface="SimSun" charset="-122"/>
                <a:cs typeface="Times New Roman" panose="02020603050405020304" pitchFamily="18" charset="0"/>
              </a:rPr>
              <a:t>。</a:t>
            </a:r>
            <a:endParaRPr lang="en-US" altLang="zh-CN" dirty="0">
              <a:latin typeface="Times New Roman" panose="02020603050405020304" pitchFamily="18" charset="0"/>
              <a:ea typeface="SimSun" charset="-122"/>
              <a:cs typeface="Times New Roman" panose="02020603050405020304" pitchFamily="18" charset="0"/>
            </a:endParaRPr>
          </a:p>
        </p:txBody>
      </p:sp>
      <p:sp>
        <p:nvSpPr>
          <p:cNvPr id="9" name="Title 2">
            <a:extLst>
              <a:ext uri="{FF2B5EF4-FFF2-40B4-BE49-F238E27FC236}">
                <a16:creationId xmlns:a16="http://schemas.microsoft.com/office/drawing/2014/main" id="{BA45217C-98EB-4D76-8F4F-16530FF0633C}"/>
              </a:ext>
            </a:extLst>
          </p:cNvPr>
          <p:cNvSpPr txBox="1">
            <a:spLocks/>
          </p:cNvSpPr>
          <p:nvPr/>
        </p:nvSpPr>
        <p:spPr>
          <a:xfrm>
            <a:off x="1217614" y="838200"/>
            <a:ext cx="10591798" cy="762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kern="1200" cap="all" baseline="0">
                <a:solidFill>
                  <a:schemeClr val="accent1">
                    <a:lumMod val="50000"/>
                  </a:schemeClr>
                </a:solidFill>
                <a:latin typeface="+mj-lt"/>
                <a:ea typeface="+mj-ea"/>
                <a:cs typeface="+mj-cs"/>
              </a:defRPr>
            </a:lvl1pPr>
          </a:lstStyle>
          <a:p>
            <a:r>
              <a:rPr lang="zh-CN" altLang="en-US" dirty="0"/>
              <a:t>关联小工具</a:t>
            </a:r>
            <a:endParaRPr lang="en-US" dirty="0"/>
          </a:p>
        </p:txBody>
      </p:sp>
      <p:pic>
        <p:nvPicPr>
          <p:cNvPr id="12" name="Picture 11">
            <a:extLst>
              <a:ext uri="{FF2B5EF4-FFF2-40B4-BE49-F238E27FC236}">
                <a16:creationId xmlns:a16="http://schemas.microsoft.com/office/drawing/2014/main" id="{575FB78D-EA67-4120-BAA1-948BD2BBDBD1}"/>
              </a:ext>
            </a:extLst>
          </p:cNvPr>
          <p:cNvPicPr>
            <a:picLocks noChangeAspect="1"/>
          </p:cNvPicPr>
          <p:nvPr/>
        </p:nvPicPr>
        <p:blipFill>
          <a:blip r:embed="rId2"/>
          <a:stretch>
            <a:fillRect/>
          </a:stretch>
        </p:blipFill>
        <p:spPr>
          <a:xfrm>
            <a:off x="5332412" y="1162050"/>
            <a:ext cx="6344011" cy="4997270"/>
          </a:xfrm>
          <a:prstGeom prst="rect">
            <a:avLst/>
          </a:prstGeom>
        </p:spPr>
      </p:pic>
      <p:pic>
        <p:nvPicPr>
          <p:cNvPr id="13" name="Picture 12">
            <a:extLst>
              <a:ext uri="{FF2B5EF4-FFF2-40B4-BE49-F238E27FC236}">
                <a16:creationId xmlns:a16="http://schemas.microsoft.com/office/drawing/2014/main" id="{A87CE418-2B05-41BF-8289-B2ED6E0EA11D}"/>
              </a:ext>
            </a:extLst>
          </p:cNvPr>
          <p:cNvPicPr>
            <a:picLocks noChangeAspect="1"/>
          </p:cNvPicPr>
          <p:nvPr/>
        </p:nvPicPr>
        <p:blipFill>
          <a:blip r:embed="rId3"/>
          <a:stretch>
            <a:fillRect/>
          </a:stretch>
        </p:blipFill>
        <p:spPr>
          <a:xfrm>
            <a:off x="1674812" y="4060924"/>
            <a:ext cx="2101958" cy="2178162"/>
          </a:xfrm>
          <a:prstGeom prst="rect">
            <a:avLst/>
          </a:prstGeom>
        </p:spPr>
      </p:pic>
      <p:pic>
        <p:nvPicPr>
          <p:cNvPr id="15" name="图片 4">
            <a:extLst>
              <a:ext uri="{FF2B5EF4-FFF2-40B4-BE49-F238E27FC236}">
                <a16:creationId xmlns:a16="http://schemas.microsoft.com/office/drawing/2014/main" id="{B94466D2-6425-4BE8-B7C0-3CF249B0F7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1412" y="152400"/>
            <a:ext cx="3117937" cy="543001"/>
          </a:xfrm>
          <a:prstGeom prst="rect">
            <a:avLst/>
          </a:prstGeom>
        </p:spPr>
      </p:pic>
      <p:sp>
        <p:nvSpPr>
          <p:cNvPr id="8" name="Slide Number Placeholder 6">
            <a:extLst>
              <a:ext uri="{FF2B5EF4-FFF2-40B4-BE49-F238E27FC236}">
                <a16:creationId xmlns:a16="http://schemas.microsoft.com/office/drawing/2014/main" id="{DA053A12-7728-4786-83C5-D383EFB2A648}"/>
              </a:ext>
            </a:extLst>
          </p:cNvPr>
          <p:cNvSpPr txBox="1">
            <a:spLocks/>
          </p:cNvSpPr>
          <p:nvPr/>
        </p:nvSpPr>
        <p:spPr>
          <a:xfrm>
            <a:off x="4760910" y="6629401"/>
            <a:ext cx="2667001" cy="157723"/>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 2018 Huatai Financial USA, INC.</a:t>
            </a:r>
          </a:p>
        </p:txBody>
      </p:sp>
    </p:spTree>
    <p:extLst>
      <p:ext uri="{BB962C8B-B14F-4D97-AF65-F5344CB8AC3E}">
        <p14:creationId xmlns:p14="http://schemas.microsoft.com/office/powerpoint/2010/main" val="459256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191CCF4-553C-4A1E-95DA-82EFEE7EA24E}"/>
              </a:ext>
            </a:extLst>
          </p:cNvPr>
          <p:cNvSpPr txBox="1">
            <a:spLocks/>
          </p:cNvSpPr>
          <p:nvPr/>
        </p:nvSpPr>
        <p:spPr>
          <a:xfrm>
            <a:off x="1217612" y="1798638"/>
            <a:ext cx="9753600" cy="4830762"/>
          </a:xfrm>
          <a:prstGeom prst="rect">
            <a:avLst/>
          </a:prstGeom>
        </p:spPr>
        <p:txBody>
          <a:bodyPr vert="horz" lIns="91440" tIns="45720" rIns="91440" bIns="45720" numCol="1" rtlCol="0">
            <a:normAutofit/>
          </a:bodyPr>
          <a:lstStyle>
            <a:lvl1pPr marL="274320" indent="-228600" algn="l" defTabSz="914400" rtl="0" eaLnBrk="1" latinLnBrk="0" hangingPunct="1">
              <a:lnSpc>
                <a:spcPct val="90000"/>
              </a:lnSpc>
              <a:spcBef>
                <a:spcPts val="1800"/>
              </a:spcBef>
              <a:buClr>
                <a:schemeClr val="accent1">
                  <a:lumMod val="50000"/>
                </a:schemeClr>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Clr>
                <a:schemeClr val="accent1">
                  <a:lumMod val="50000"/>
                </a:schemeClr>
              </a:buClr>
              <a:buSzPct val="80000"/>
              <a:buFont typeface="Arial" pitchFamily="34" charset="0"/>
              <a:buChar char="•"/>
              <a:defRPr sz="1600" kern="1200" baseline="0">
                <a:solidFill>
                  <a:schemeClr val="tx1"/>
                </a:solidFill>
                <a:latin typeface="+mn-lt"/>
                <a:ea typeface="+mn-ea"/>
                <a:cs typeface="+mn-cs"/>
              </a:defRPr>
            </a:lvl7pPr>
            <a:lvl8pPr marL="1874520" indent="-228600" algn="l" defTabSz="914400" rtl="0" eaLnBrk="1" latinLnBrk="0" hangingPunct="1">
              <a:spcBef>
                <a:spcPts val="600"/>
              </a:spcBef>
              <a:buClr>
                <a:schemeClr val="accent1">
                  <a:lumMod val="50000"/>
                </a:schemeClr>
              </a:buClr>
              <a:buSzPct val="80000"/>
              <a:buFont typeface="Arial" pitchFamily="34" charset="0"/>
              <a:buChar char="•"/>
              <a:defRPr sz="1600" kern="1200" baseline="0">
                <a:solidFill>
                  <a:schemeClr val="tx1"/>
                </a:solidFill>
                <a:latin typeface="+mn-lt"/>
                <a:ea typeface="+mn-ea"/>
                <a:cs typeface="+mn-cs"/>
              </a:defRPr>
            </a:lvl8pPr>
            <a:lvl9pPr marL="1874520" indent="0" algn="l" defTabSz="914400" rtl="0" eaLnBrk="1" latinLnBrk="0" hangingPunct="1">
              <a:spcBef>
                <a:spcPts val="600"/>
              </a:spcBef>
              <a:buClr>
                <a:schemeClr val="accent1">
                  <a:lumMod val="50000"/>
                </a:schemeClr>
              </a:buClr>
              <a:buSzPct val="80000"/>
              <a:buFont typeface="Arial" pitchFamily="34" charset="0"/>
              <a:buNone/>
              <a:defRPr sz="1600" kern="1200" baseline="0">
                <a:solidFill>
                  <a:schemeClr val="tx1"/>
                </a:solidFill>
                <a:latin typeface="+mn-lt"/>
                <a:ea typeface="+mn-ea"/>
                <a:cs typeface="+mn-cs"/>
              </a:defRPr>
            </a:lvl9pPr>
          </a:lstStyle>
          <a:p>
            <a:pPr>
              <a:buClrTx/>
              <a:buFont typeface="Wingdings" panose="05000000000000000000" pitchFamily="2" charset="2"/>
              <a:buChar char="Ø"/>
            </a:pPr>
            <a:r>
              <a:rPr lang="zh-CN" altLang="en-US" sz="2000" dirty="0">
                <a:latin typeface="Times New Roman" panose="02020603050405020304" pitchFamily="18" charset="0"/>
                <a:ea typeface="SimSun" charset="-122"/>
                <a:cs typeface="Times New Roman" panose="02020603050405020304" pitchFamily="18" charset="0"/>
              </a:rPr>
              <a:t>申请账号流程、登录界面、设置语言、主界面介绍</a:t>
            </a:r>
            <a:endParaRPr lang="en-US" altLang="zh-CN" sz="2000" dirty="0">
              <a:latin typeface="Times New Roman" panose="02020603050405020304" pitchFamily="18" charset="0"/>
              <a:ea typeface="SimSun" charset="-122"/>
              <a:cs typeface="Times New Roman" panose="02020603050405020304" pitchFamily="18" charset="0"/>
            </a:endParaRPr>
          </a:p>
          <a:p>
            <a:pPr>
              <a:buClrTx/>
              <a:buFont typeface="Wingdings" panose="05000000000000000000" pitchFamily="2" charset="2"/>
              <a:buChar char="Ø"/>
            </a:pPr>
            <a:r>
              <a:rPr lang="zh-CN" altLang="en-US" sz="2000" dirty="0">
                <a:latin typeface="Times New Roman" panose="02020603050405020304" pitchFamily="18" charset="0"/>
                <a:ea typeface="SimSun" charset="-122"/>
                <a:cs typeface="Times New Roman" panose="02020603050405020304" pitchFamily="18" charset="0"/>
              </a:rPr>
              <a:t>导航栏（偏好设置、代码列表、添加和关联小工具）</a:t>
            </a:r>
            <a:endParaRPr lang="en-US" altLang="zh-CN" sz="2000" dirty="0">
              <a:latin typeface="Times New Roman" panose="02020603050405020304" pitchFamily="18" charset="0"/>
              <a:ea typeface="SimSun" charset="-122"/>
              <a:cs typeface="Times New Roman" panose="02020603050405020304" pitchFamily="18" charset="0"/>
            </a:endParaRPr>
          </a:p>
          <a:p>
            <a:pPr>
              <a:buClrTx/>
              <a:buFont typeface="Wingdings" panose="05000000000000000000" pitchFamily="2" charset="2"/>
              <a:buChar char="Ø"/>
            </a:pPr>
            <a:r>
              <a:rPr lang="zh-CN" altLang="en-US" sz="2000" b="1" dirty="0">
                <a:solidFill>
                  <a:srgbClr val="DE4A4A"/>
                </a:solidFill>
                <a:latin typeface="Times New Roman" panose="02020603050405020304" pitchFamily="18" charset="0"/>
                <a:ea typeface="SimSun" charset="-122"/>
                <a:cs typeface="Times New Roman" panose="02020603050405020304" pitchFamily="18" charset="0"/>
              </a:rPr>
              <a:t>页面（由小工具组成）</a:t>
            </a:r>
            <a:endParaRPr lang="en-US" altLang="zh-CN" sz="2000" b="1" dirty="0">
              <a:solidFill>
                <a:srgbClr val="DE4A4A"/>
              </a:solidFill>
              <a:latin typeface="Times New Roman" panose="02020603050405020304" pitchFamily="18" charset="0"/>
              <a:ea typeface="SimSun" charset="-122"/>
              <a:cs typeface="Times New Roman" panose="02020603050405020304" pitchFamily="18" charset="0"/>
            </a:endParaRPr>
          </a:p>
          <a:p>
            <a:pPr lvl="1">
              <a:buClrTx/>
            </a:pPr>
            <a:r>
              <a:rPr lang="zh-CN" altLang="en-US" b="1" dirty="0">
                <a:solidFill>
                  <a:srgbClr val="DE4A4A"/>
                </a:solidFill>
                <a:latin typeface="Times New Roman" panose="02020603050405020304" pitchFamily="18" charset="0"/>
                <a:ea typeface="SimSun" charset="-122"/>
                <a:cs typeface="Times New Roman" panose="02020603050405020304" pitchFamily="18" charset="0"/>
              </a:rPr>
              <a:t>实时行情</a:t>
            </a:r>
            <a:endParaRPr lang="en-US" altLang="zh-CN" b="1" dirty="0">
              <a:solidFill>
                <a:srgbClr val="DE4A4A"/>
              </a:solidFill>
              <a:latin typeface="Times New Roman" panose="02020603050405020304" pitchFamily="18" charset="0"/>
              <a:ea typeface="SimSun" charset="-122"/>
              <a:cs typeface="Times New Roman" panose="02020603050405020304" pitchFamily="18" charset="0"/>
            </a:endParaRPr>
          </a:p>
          <a:p>
            <a:pPr lvl="1">
              <a:buClrTx/>
            </a:pPr>
            <a:r>
              <a:rPr lang="zh-CN" altLang="en-US" b="1" dirty="0">
                <a:solidFill>
                  <a:srgbClr val="DE4A4A"/>
                </a:solidFill>
                <a:latin typeface="Times New Roman" panose="02020603050405020304" pitchFamily="18" charset="0"/>
                <a:ea typeface="SimSun" charset="-122"/>
                <a:cs typeface="Times New Roman" panose="02020603050405020304" pitchFamily="18" charset="0"/>
              </a:rPr>
              <a:t>下单窗口、订单</a:t>
            </a:r>
            <a:r>
              <a:rPr lang="en-US" altLang="zh-CN" b="1" dirty="0">
                <a:solidFill>
                  <a:srgbClr val="DE4A4A"/>
                </a:solidFill>
                <a:latin typeface="Times New Roman" panose="02020603050405020304" pitchFamily="18" charset="0"/>
                <a:ea typeface="SimSun" charset="-122"/>
                <a:cs typeface="Times New Roman" panose="02020603050405020304" pitchFamily="18" charset="0"/>
              </a:rPr>
              <a:t>/</a:t>
            </a:r>
            <a:r>
              <a:rPr lang="zh-CN" altLang="en-US" b="1" dirty="0">
                <a:solidFill>
                  <a:srgbClr val="DE4A4A"/>
                </a:solidFill>
                <a:latin typeface="Times New Roman" panose="02020603050405020304" pitchFamily="18" charset="0"/>
                <a:ea typeface="SimSun" charset="-122"/>
                <a:cs typeface="Times New Roman" panose="02020603050405020304" pitchFamily="18" charset="0"/>
              </a:rPr>
              <a:t>持仓、账户概要</a:t>
            </a:r>
            <a:endParaRPr lang="en-US" altLang="zh-CN" b="1" dirty="0">
              <a:solidFill>
                <a:srgbClr val="DE4A4A"/>
              </a:solidFill>
              <a:latin typeface="Times New Roman" panose="02020603050405020304" pitchFamily="18" charset="0"/>
              <a:ea typeface="SimSun" charset="-122"/>
              <a:cs typeface="Times New Roman" panose="02020603050405020304" pitchFamily="18" charset="0"/>
            </a:endParaRPr>
          </a:p>
          <a:p>
            <a:pPr lvl="1">
              <a:buClrTx/>
            </a:pPr>
            <a:r>
              <a:rPr lang="zh-CN" altLang="en-US" b="1" dirty="0">
                <a:solidFill>
                  <a:srgbClr val="DE4A4A"/>
                </a:solidFill>
                <a:latin typeface="Times New Roman" panose="02020603050405020304" pitchFamily="18" charset="0"/>
                <a:ea typeface="SimSun" charset="-122"/>
                <a:cs typeface="Times New Roman" panose="02020603050405020304" pitchFamily="18" charset="0"/>
              </a:rPr>
              <a:t>图表</a:t>
            </a:r>
            <a:r>
              <a:rPr lang="en-US" altLang="zh-CN" b="1" dirty="0">
                <a:solidFill>
                  <a:srgbClr val="DE4A4A"/>
                </a:solidFill>
                <a:latin typeface="Times New Roman" panose="02020603050405020304" pitchFamily="18" charset="0"/>
                <a:ea typeface="SimSun" charset="-122"/>
                <a:cs typeface="Times New Roman" panose="02020603050405020304" pitchFamily="18" charset="0"/>
              </a:rPr>
              <a:t>&amp;</a:t>
            </a:r>
            <a:r>
              <a:rPr lang="zh-CN" altLang="en-US" b="1" dirty="0">
                <a:solidFill>
                  <a:srgbClr val="DE4A4A"/>
                </a:solidFill>
                <a:latin typeface="Times New Roman" panose="02020603050405020304" pitchFamily="18" charset="0"/>
                <a:ea typeface="SimSun" charset="-122"/>
                <a:cs typeface="Times New Roman" panose="02020603050405020304" pitchFamily="18" charset="0"/>
              </a:rPr>
              <a:t>分析指标</a:t>
            </a:r>
            <a:endParaRPr lang="en-US" altLang="zh-CN" b="1" dirty="0">
              <a:solidFill>
                <a:srgbClr val="DE4A4A"/>
              </a:solidFill>
              <a:latin typeface="Times New Roman" panose="02020603050405020304" pitchFamily="18" charset="0"/>
              <a:ea typeface="SimSun" charset="-122"/>
              <a:cs typeface="Times New Roman" panose="02020603050405020304" pitchFamily="18" charset="0"/>
            </a:endParaRPr>
          </a:p>
          <a:p>
            <a:pPr lvl="1">
              <a:buClrTx/>
            </a:pPr>
            <a:r>
              <a:rPr lang="zh-CN" altLang="en-US" b="1" dirty="0">
                <a:solidFill>
                  <a:srgbClr val="DE4A4A"/>
                </a:solidFill>
                <a:latin typeface="Times New Roman" panose="02020603050405020304" pitchFamily="18" charset="0"/>
                <a:ea typeface="SimSun" charset="-122"/>
                <a:cs typeface="Times New Roman" panose="02020603050405020304" pitchFamily="18" charset="0"/>
              </a:rPr>
              <a:t>期权</a:t>
            </a:r>
            <a:endParaRPr lang="en-US" altLang="zh-CN" b="1" dirty="0">
              <a:solidFill>
                <a:srgbClr val="DE4A4A"/>
              </a:solidFill>
              <a:latin typeface="Times New Roman" panose="02020603050405020304" pitchFamily="18" charset="0"/>
              <a:ea typeface="SimSun" charset="-122"/>
              <a:cs typeface="Times New Roman" panose="02020603050405020304" pitchFamily="18" charset="0"/>
            </a:endParaRPr>
          </a:p>
          <a:p>
            <a:pPr lvl="1">
              <a:buClrTx/>
            </a:pPr>
            <a:r>
              <a:rPr lang="zh-CN" altLang="en-US" b="1" dirty="0">
                <a:solidFill>
                  <a:srgbClr val="DE4A4A"/>
                </a:solidFill>
                <a:latin typeface="Times New Roman" panose="02020603050405020304" pitchFamily="18" charset="0"/>
                <a:ea typeface="SimSun" charset="-122"/>
                <a:cs typeface="Times New Roman" panose="02020603050405020304" pitchFamily="18" charset="0"/>
              </a:rPr>
              <a:t>新闻</a:t>
            </a:r>
            <a:endParaRPr lang="en-US" altLang="zh-CN" b="1" dirty="0">
              <a:solidFill>
                <a:srgbClr val="DE4A4A"/>
              </a:solidFill>
              <a:latin typeface="Times New Roman" panose="02020603050405020304" pitchFamily="18" charset="0"/>
              <a:ea typeface="SimSun" charset="-122"/>
              <a:cs typeface="Times New Roman" panose="02020603050405020304" pitchFamily="18" charset="0"/>
            </a:endParaRPr>
          </a:p>
          <a:p>
            <a:pPr>
              <a:buClrTx/>
              <a:buFont typeface="Wingdings" panose="05000000000000000000" pitchFamily="2" charset="2"/>
              <a:buChar char="Ø"/>
            </a:pPr>
            <a:r>
              <a:rPr lang="zh-CN" altLang="en-US" sz="2000" dirty="0">
                <a:latin typeface="Times New Roman" panose="02020603050405020304" pitchFamily="18" charset="0"/>
                <a:ea typeface="SimSun" charset="-122"/>
                <a:cs typeface="Times New Roman" panose="02020603050405020304" pitchFamily="18" charset="0"/>
              </a:rPr>
              <a:t>手机版</a:t>
            </a:r>
            <a:endParaRPr lang="en-US" altLang="zh-CN" sz="2000" dirty="0">
              <a:latin typeface="Times New Roman" panose="02020603050405020304" pitchFamily="18" charset="0"/>
              <a:ea typeface="SimSun" charset="-122"/>
              <a:cs typeface="Times New Roman" panose="02020603050405020304" pitchFamily="18" charset="0"/>
            </a:endParaRPr>
          </a:p>
          <a:p>
            <a:pPr>
              <a:buClrTx/>
              <a:buFont typeface="Wingdings" panose="05000000000000000000" pitchFamily="2" charset="2"/>
              <a:buChar char="Ø"/>
            </a:pPr>
            <a:r>
              <a:rPr lang="zh-CN" altLang="en-US" sz="2000" dirty="0">
                <a:latin typeface="Times New Roman" panose="02020603050405020304" pitchFamily="18" charset="0"/>
                <a:ea typeface="SimSun" charset="-122"/>
                <a:cs typeface="Times New Roman" panose="02020603050405020304" pitchFamily="18" charset="0"/>
              </a:rPr>
              <a:t>联系我们</a:t>
            </a:r>
            <a:endParaRPr lang="en-US" altLang="zh-CN" sz="2000" dirty="0">
              <a:latin typeface="Times New Roman" panose="02020603050405020304" pitchFamily="18" charset="0"/>
              <a:ea typeface="SimSun" charset="-122"/>
              <a:cs typeface="Times New Roman" panose="02020603050405020304" pitchFamily="18" charset="0"/>
            </a:endParaRPr>
          </a:p>
          <a:p>
            <a:pPr>
              <a:buClrTx/>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a:buClrTx/>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p:txBody>
      </p:sp>
      <p:sp>
        <p:nvSpPr>
          <p:cNvPr id="5" name="Title 2">
            <a:extLst>
              <a:ext uri="{FF2B5EF4-FFF2-40B4-BE49-F238E27FC236}">
                <a16:creationId xmlns:a16="http://schemas.microsoft.com/office/drawing/2014/main" id="{9B6B5A27-1610-493E-845E-157CF5817E28}"/>
              </a:ext>
            </a:extLst>
          </p:cNvPr>
          <p:cNvSpPr txBox="1">
            <a:spLocks/>
          </p:cNvSpPr>
          <p:nvPr/>
        </p:nvSpPr>
        <p:spPr>
          <a:xfrm>
            <a:off x="1217614" y="838200"/>
            <a:ext cx="9753600" cy="7620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cap="all" baseline="0">
                <a:solidFill>
                  <a:schemeClr val="accent1">
                    <a:lumMod val="50000"/>
                  </a:schemeClr>
                </a:solidFill>
                <a:latin typeface="+mj-lt"/>
                <a:ea typeface="+mj-ea"/>
                <a:cs typeface="+mj-cs"/>
              </a:defRPr>
            </a:lvl1pPr>
          </a:lstStyle>
          <a:p>
            <a:r>
              <a:rPr lang="zh-CN" altLang="en-US" dirty="0"/>
              <a:t>要点概览</a:t>
            </a:r>
            <a:endParaRPr lang="en-US" dirty="0"/>
          </a:p>
        </p:txBody>
      </p:sp>
      <p:sp>
        <p:nvSpPr>
          <p:cNvPr id="7" name="Slide Number Placeholder 6">
            <a:extLst>
              <a:ext uri="{FF2B5EF4-FFF2-40B4-BE49-F238E27FC236}">
                <a16:creationId xmlns:a16="http://schemas.microsoft.com/office/drawing/2014/main" id="{D8F8B7C6-47A8-4E00-9F56-DE3BC0E9F174}"/>
              </a:ext>
            </a:extLst>
          </p:cNvPr>
          <p:cNvSpPr>
            <a:spLocks noGrp="1"/>
          </p:cNvSpPr>
          <p:nvPr>
            <p:ph type="sldNum" sz="quarter" idx="12"/>
          </p:nvPr>
        </p:nvSpPr>
        <p:spPr/>
        <p:txBody>
          <a:bodyPr/>
          <a:lstStyle/>
          <a:p>
            <a:fld id="{F36C87F6-986D-49E6-AF40-1B3A1EE8064D}" type="slidenum">
              <a:rPr lang="en-US" smtClean="0"/>
              <a:t>14</a:t>
            </a:fld>
            <a:endParaRPr lang="en-US"/>
          </a:p>
        </p:txBody>
      </p:sp>
      <p:pic>
        <p:nvPicPr>
          <p:cNvPr id="8" name="图片 4">
            <a:extLst>
              <a:ext uri="{FF2B5EF4-FFF2-40B4-BE49-F238E27FC236}">
                <a16:creationId xmlns:a16="http://schemas.microsoft.com/office/drawing/2014/main" id="{46061EC7-2E6C-40DB-9BF1-7EFE398BE8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1412" y="152400"/>
            <a:ext cx="3117937" cy="543001"/>
          </a:xfrm>
          <a:prstGeom prst="rect">
            <a:avLst/>
          </a:prstGeom>
        </p:spPr>
      </p:pic>
      <p:sp>
        <p:nvSpPr>
          <p:cNvPr id="6" name="Slide Number Placeholder 6">
            <a:extLst>
              <a:ext uri="{FF2B5EF4-FFF2-40B4-BE49-F238E27FC236}">
                <a16:creationId xmlns:a16="http://schemas.microsoft.com/office/drawing/2014/main" id="{7D86277E-A8CF-486C-95CF-3C3961EF78C1}"/>
              </a:ext>
            </a:extLst>
          </p:cNvPr>
          <p:cNvSpPr txBox="1">
            <a:spLocks/>
          </p:cNvSpPr>
          <p:nvPr/>
        </p:nvSpPr>
        <p:spPr>
          <a:xfrm>
            <a:off x="4760910" y="6629401"/>
            <a:ext cx="2667001" cy="157723"/>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 2018 Huatai Financial USA, INC.</a:t>
            </a:r>
          </a:p>
        </p:txBody>
      </p:sp>
    </p:spTree>
    <p:extLst>
      <p:ext uri="{BB962C8B-B14F-4D97-AF65-F5344CB8AC3E}">
        <p14:creationId xmlns:p14="http://schemas.microsoft.com/office/powerpoint/2010/main" val="3867684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FB3862-6059-4C1A-B6F9-A55CC0DDF229}"/>
              </a:ext>
            </a:extLst>
          </p:cNvPr>
          <p:cNvSpPr/>
          <p:nvPr/>
        </p:nvSpPr>
        <p:spPr>
          <a:xfrm>
            <a:off x="455612" y="1447800"/>
            <a:ext cx="4803725" cy="5016758"/>
          </a:xfrm>
          <a:prstGeom prst="rect">
            <a:avLst/>
          </a:prstGeom>
        </p:spPr>
        <p:txBody>
          <a:bodyPr wrap="square">
            <a:spAutoFit/>
          </a:bodyPr>
          <a:lstStyle/>
          <a:p>
            <a:r>
              <a:rPr lang="en-US" altLang="zh-CN" sz="1600" dirty="0">
                <a:latin typeface="Times New Roman" panose="02020603050405020304" pitchFamily="18" charset="0"/>
                <a:ea typeface="SimSun" charset="-122"/>
                <a:cs typeface="Times New Roman" panose="02020603050405020304" pitchFamily="18" charset="0"/>
              </a:rPr>
              <a:t>1</a:t>
            </a:r>
            <a:r>
              <a:rPr lang="zh-CN" altLang="en-US" sz="1600" dirty="0">
                <a:latin typeface="Times New Roman" panose="02020603050405020304" pitchFamily="18" charset="0"/>
                <a:ea typeface="SimSun" charset="-122"/>
                <a:cs typeface="Times New Roman" panose="02020603050405020304" pitchFamily="18" charset="0"/>
              </a:rPr>
              <a:t>：输入</a:t>
            </a:r>
            <a:r>
              <a:rPr lang="en-US" altLang="zh-CN" sz="1600" dirty="0">
                <a:latin typeface="Times New Roman" panose="02020603050405020304" pitchFamily="18" charset="0"/>
                <a:ea typeface="SimSun" charset="-122"/>
                <a:cs typeface="Times New Roman" panose="02020603050405020304" pitchFamily="18" charset="0"/>
              </a:rPr>
              <a:t>CQG</a:t>
            </a:r>
            <a:r>
              <a:rPr lang="zh-CN" altLang="en-US" sz="1600" dirty="0">
                <a:latin typeface="Times New Roman" panose="02020603050405020304" pitchFamily="18" charset="0"/>
                <a:ea typeface="SimSun" charset="-122"/>
                <a:cs typeface="Times New Roman" panose="02020603050405020304" pitchFamily="18" charset="0"/>
              </a:rPr>
              <a:t>品种代码或者常用词，自动建议将返回最常见的代码，点击列表中您想要添加的品种代码，使用逗号分隔可输入多个代码。</a:t>
            </a:r>
            <a:endParaRPr lang="en-US" altLang="zh-CN" sz="1600" dirty="0">
              <a:latin typeface="Times New Roman" panose="02020603050405020304" pitchFamily="18" charset="0"/>
              <a:ea typeface="SimSun" charset="-122"/>
              <a:cs typeface="Times New Roman" panose="02020603050405020304" pitchFamily="18" charset="0"/>
            </a:endParaRPr>
          </a:p>
          <a:p>
            <a:r>
              <a:rPr lang="zh-CN" altLang="en-US" sz="1600" u="sng" dirty="0">
                <a:latin typeface="Times New Roman" panose="02020603050405020304" pitchFamily="18" charset="0"/>
                <a:ea typeface="SimSun" charset="-122"/>
                <a:cs typeface="Times New Roman" panose="02020603050405020304" pitchFamily="18" charset="0"/>
              </a:rPr>
              <a:t>系统自动显示各品种代码的主力月份合约，如需要其它月份合约，请在品种代码后输入月份（</a:t>
            </a:r>
            <a:r>
              <a:rPr lang="en-US" altLang="zh-CN" sz="1600" u="sng" dirty="0">
                <a:latin typeface="Times New Roman" panose="02020603050405020304" pitchFamily="18" charset="0"/>
                <a:ea typeface="SimSun" charset="-122"/>
                <a:cs typeface="Times New Roman" panose="02020603050405020304" pitchFamily="18" charset="0"/>
              </a:rPr>
              <a:t>1</a:t>
            </a:r>
            <a:r>
              <a:rPr lang="zh-CN" altLang="en-US" sz="1600" u="sng" dirty="0">
                <a:latin typeface="Times New Roman" panose="02020603050405020304" pitchFamily="18" charset="0"/>
                <a:ea typeface="SimSun" charset="-122"/>
                <a:cs typeface="Times New Roman" panose="02020603050405020304" pitchFamily="18" charset="0"/>
              </a:rPr>
              <a:t>月</a:t>
            </a:r>
            <a:r>
              <a:rPr lang="en-US" altLang="zh-CN" sz="1600" u="sng" dirty="0">
                <a:latin typeface="Times New Roman" panose="02020603050405020304" pitchFamily="18" charset="0"/>
                <a:ea typeface="SimSun" charset="-122"/>
                <a:cs typeface="Times New Roman" panose="02020603050405020304" pitchFamily="18" charset="0"/>
              </a:rPr>
              <a:t>F 2</a:t>
            </a:r>
            <a:r>
              <a:rPr lang="zh-CN" altLang="en-US" sz="1600" u="sng" dirty="0">
                <a:latin typeface="Times New Roman" panose="02020603050405020304" pitchFamily="18" charset="0"/>
                <a:ea typeface="SimSun" charset="-122"/>
                <a:cs typeface="Times New Roman" panose="02020603050405020304" pitchFamily="18" charset="0"/>
              </a:rPr>
              <a:t>月</a:t>
            </a:r>
            <a:r>
              <a:rPr lang="en-US" altLang="zh-CN" sz="1600" u="sng" dirty="0">
                <a:latin typeface="Times New Roman" panose="02020603050405020304" pitchFamily="18" charset="0"/>
                <a:ea typeface="SimSun" charset="-122"/>
                <a:cs typeface="Times New Roman" panose="02020603050405020304" pitchFamily="18" charset="0"/>
              </a:rPr>
              <a:t>G 3</a:t>
            </a:r>
            <a:r>
              <a:rPr lang="zh-CN" altLang="en-US" sz="1600" u="sng" dirty="0">
                <a:latin typeface="Times New Roman" panose="02020603050405020304" pitchFamily="18" charset="0"/>
                <a:ea typeface="SimSun" charset="-122"/>
                <a:cs typeface="Times New Roman" panose="02020603050405020304" pitchFamily="18" charset="0"/>
              </a:rPr>
              <a:t>月</a:t>
            </a:r>
            <a:r>
              <a:rPr lang="en-US" altLang="zh-CN" sz="1600" u="sng" dirty="0">
                <a:latin typeface="Times New Roman" panose="02020603050405020304" pitchFamily="18" charset="0"/>
                <a:ea typeface="SimSun" charset="-122"/>
                <a:cs typeface="Times New Roman" panose="02020603050405020304" pitchFamily="18" charset="0"/>
              </a:rPr>
              <a:t>H 4</a:t>
            </a:r>
            <a:r>
              <a:rPr lang="zh-CN" altLang="en-US" sz="1600" u="sng" dirty="0">
                <a:latin typeface="Times New Roman" panose="02020603050405020304" pitchFamily="18" charset="0"/>
                <a:ea typeface="SimSun" charset="-122"/>
                <a:cs typeface="Times New Roman" panose="02020603050405020304" pitchFamily="18" charset="0"/>
              </a:rPr>
              <a:t>月</a:t>
            </a:r>
            <a:r>
              <a:rPr lang="en-US" altLang="zh-CN" sz="1600" u="sng" dirty="0">
                <a:latin typeface="Times New Roman" panose="02020603050405020304" pitchFamily="18" charset="0"/>
                <a:ea typeface="SimSun" charset="-122"/>
                <a:cs typeface="Times New Roman" panose="02020603050405020304" pitchFamily="18" charset="0"/>
              </a:rPr>
              <a:t>J 5</a:t>
            </a:r>
            <a:r>
              <a:rPr lang="zh-CN" altLang="en-US" sz="1600" u="sng" dirty="0">
                <a:latin typeface="Times New Roman" panose="02020603050405020304" pitchFamily="18" charset="0"/>
                <a:ea typeface="SimSun" charset="-122"/>
                <a:cs typeface="Times New Roman" panose="02020603050405020304" pitchFamily="18" charset="0"/>
              </a:rPr>
              <a:t>月</a:t>
            </a:r>
            <a:r>
              <a:rPr lang="en-US" altLang="zh-CN" sz="1600" u="sng" dirty="0">
                <a:latin typeface="Times New Roman" panose="02020603050405020304" pitchFamily="18" charset="0"/>
                <a:ea typeface="SimSun" charset="-122"/>
                <a:cs typeface="Times New Roman" panose="02020603050405020304" pitchFamily="18" charset="0"/>
              </a:rPr>
              <a:t>K 6</a:t>
            </a:r>
            <a:r>
              <a:rPr lang="zh-CN" altLang="en-US" sz="1600" u="sng" dirty="0">
                <a:latin typeface="Times New Roman" panose="02020603050405020304" pitchFamily="18" charset="0"/>
                <a:ea typeface="SimSun" charset="-122"/>
                <a:cs typeface="Times New Roman" panose="02020603050405020304" pitchFamily="18" charset="0"/>
              </a:rPr>
              <a:t>月</a:t>
            </a:r>
            <a:r>
              <a:rPr lang="en-US" altLang="zh-CN" sz="1600" u="sng" dirty="0">
                <a:latin typeface="Times New Roman" panose="02020603050405020304" pitchFamily="18" charset="0"/>
                <a:ea typeface="SimSun" charset="-122"/>
                <a:cs typeface="Times New Roman" panose="02020603050405020304" pitchFamily="18" charset="0"/>
              </a:rPr>
              <a:t>M 7</a:t>
            </a:r>
            <a:r>
              <a:rPr lang="zh-CN" altLang="en-US" sz="1600" u="sng" dirty="0">
                <a:latin typeface="Times New Roman" panose="02020603050405020304" pitchFamily="18" charset="0"/>
                <a:ea typeface="SimSun" charset="-122"/>
                <a:cs typeface="Times New Roman" panose="02020603050405020304" pitchFamily="18" charset="0"/>
              </a:rPr>
              <a:t>月</a:t>
            </a:r>
            <a:r>
              <a:rPr lang="en-US" altLang="zh-CN" sz="1600" u="sng" dirty="0">
                <a:latin typeface="Times New Roman" panose="02020603050405020304" pitchFamily="18" charset="0"/>
                <a:ea typeface="SimSun" charset="-122"/>
                <a:cs typeface="Times New Roman" panose="02020603050405020304" pitchFamily="18" charset="0"/>
              </a:rPr>
              <a:t>N 8</a:t>
            </a:r>
            <a:r>
              <a:rPr lang="zh-CN" altLang="en-US" sz="1600" u="sng" dirty="0">
                <a:latin typeface="Times New Roman" panose="02020603050405020304" pitchFamily="18" charset="0"/>
                <a:ea typeface="SimSun" charset="-122"/>
                <a:cs typeface="Times New Roman" panose="02020603050405020304" pitchFamily="18" charset="0"/>
              </a:rPr>
              <a:t>月</a:t>
            </a:r>
            <a:r>
              <a:rPr lang="en-US" altLang="zh-CN" sz="1600" u="sng" dirty="0">
                <a:latin typeface="Times New Roman" panose="02020603050405020304" pitchFamily="18" charset="0"/>
                <a:ea typeface="SimSun" charset="-122"/>
                <a:cs typeface="Times New Roman" panose="02020603050405020304" pitchFamily="18" charset="0"/>
              </a:rPr>
              <a:t>Q 9</a:t>
            </a:r>
            <a:r>
              <a:rPr lang="zh-CN" altLang="en-US" sz="1600" u="sng" dirty="0">
                <a:latin typeface="Times New Roman" panose="02020603050405020304" pitchFamily="18" charset="0"/>
                <a:ea typeface="SimSun" charset="-122"/>
                <a:cs typeface="Times New Roman" panose="02020603050405020304" pitchFamily="18" charset="0"/>
              </a:rPr>
              <a:t>月</a:t>
            </a:r>
            <a:r>
              <a:rPr lang="en-US" altLang="zh-CN" sz="1600" u="sng" dirty="0">
                <a:latin typeface="Times New Roman" panose="02020603050405020304" pitchFamily="18" charset="0"/>
                <a:ea typeface="SimSun" charset="-122"/>
                <a:cs typeface="Times New Roman" panose="02020603050405020304" pitchFamily="18" charset="0"/>
              </a:rPr>
              <a:t>U 10</a:t>
            </a:r>
            <a:r>
              <a:rPr lang="zh-CN" altLang="en-US" sz="1600" u="sng" dirty="0">
                <a:latin typeface="Times New Roman" panose="02020603050405020304" pitchFamily="18" charset="0"/>
                <a:ea typeface="SimSun" charset="-122"/>
                <a:cs typeface="Times New Roman" panose="02020603050405020304" pitchFamily="18" charset="0"/>
              </a:rPr>
              <a:t>月</a:t>
            </a:r>
            <a:r>
              <a:rPr lang="en-US" altLang="zh-CN" sz="1600" u="sng" dirty="0">
                <a:latin typeface="Times New Roman" panose="02020603050405020304" pitchFamily="18" charset="0"/>
                <a:ea typeface="SimSun" charset="-122"/>
                <a:cs typeface="Times New Roman" panose="02020603050405020304" pitchFamily="18" charset="0"/>
              </a:rPr>
              <a:t>V 11</a:t>
            </a:r>
            <a:r>
              <a:rPr lang="zh-CN" altLang="en-US" sz="1600" u="sng" dirty="0">
                <a:latin typeface="Times New Roman" panose="02020603050405020304" pitchFamily="18" charset="0"/>
                <a:ea typeface="SimSun" charset="-122"/>
                <a:cs typeface="Times New Roman" panose="02020603050405020304" pitchFamily="18" charset="0"/>
              </a:rPr>
              <a:t>月</a:t>
            </a:r>
            <a:r>
              <a:rPr lang="en-US" altLang="zh-CN" sz="1600" u="sng" dirty="0">
                <a:latin typeface="Times New Roman" panose="02020603050405020304" pitchFamily="18" charset="0"/>
                <a:ea typeface="SimSun" charset="-122"/>
                <a:cs typeface="Times New Roman" panose="02020603050405020304" pitchFamily="18" charset="0"/>
              </a:rPr>
              <a:t>X 12</a:t>
            </a:r>
            <a:r>
              <a:rPr lang="zh-CN" altLang="en-US" sz="1600" u="sng" dirty="0">
                <a:latin typeface="Times New Roman" panose="02020603050405020304" pitchFamily="18" charset="0"/>
                <a:ea typeface="SimSun" charset="-122"/>
                <a:cs typeface="Times New Roman" panose="02020603050405020304" pitchFamily="18" charset="0"/>
              </a:rPr>
              <a:t>月</a:t>
            </a:r>
            <a:r>
              <a:rPr lang="en-US" altLang="zh-CN" sz="1600" u="sng" dirty="0">
                <a:latin typeface="Times New Roman" panose="02020603050405020304" pitchFamily="18" charset="0"/>
                <a:ea typeface="SimSun" charset="-122"/>
                <a:cs typeface="Times New Roman" panose="02020603050405020304" pitchFamily="18" charset="0"/>
              </a:rPr>
              <a:t>Z</a:t>
            </a:r>
            <a:r>
              <a:rPr lang="zh-CN" altLang="en-US" sz="1600" u="sng" dirty="0">
                <a:latin typeface="Times New Roman" panose="02020603050405020304" pitchFamily="18" charset="0"/>
                <a:ea typeface="SimSun" charset="-122"/>
                <a:cs typeface="Times New Roman" panose="02020603050405020304" pitchFamily="18" charset="0"/>
              </a:rPr>
              <a:t>）和年</a:t>
            </a:r>
            <a:r>
              <a:rPr lang="en-US" altLang="zh-CN" sz="1600" u="sng" dirty="0">
                <a:latin typeface="Times New Roman" panose="02020603050405020304" pitchFamily="18" charset="0"/>
                <a:ea typeface="SimSun" charset="-122"/>
                <a:cs typeface="Times New Roman" panose="02020603050405020304" pitchFamily="18" charset="0"/>
              </a:rPr>
              <a:t>(8</a:t>
            </a:r>
            <a:r>
              <a:rPr lang="zh-CN" altLang="en-US" sz="1600" u="sng" dirty="0">
                <a:latin typeface="Times New Roman" panose="02020603050405020304" pitchFamily="18" charset="0"/>
                <a:ea typeface="SimSun" charset="-122"/>
                <a:cs typeface="Times New Roman" panose="02020603050405020304" pitchFamily="18" charset="0"/>
              </a:rPr>
              <a:t>代表</a:t>
            </a:r>
            <a:r>
              <a:rPr lang="en-US" altLang="zh-CN" sz="1600" u="sng" dirty="0">
                <a:latin typeface="Times New Roman" panose="02020603050405020304" pitchFamily="18" charset="0"/>
                <a:ea typeface="SimSun" charset="-122"/>
                <a:cs typeface="Times New Roman" panose="02020603050405020304" pitchFamily="18" charset="0"/>
              </a:rPr>
              <a:t>2018</a:t>
            </a:r>
            <a:r>
              <a:rPr lang="zh-CN" altLang="en-US" sz="1600" u="sng" dirty="0">
                <a:latin typeface="Times New Roman" panose="02020603050405020304" pitchFamily="18" charset="0"/>
                <a:ea typeface="SimSun" charset="-122"/>
                <a:cs typeface="Times New Roman" panose="02020603050405020304" pitchFamily="18" charset="0"/>
              </a:rPr>
              <a:t>年）。</a:t>
            </a:r>
            <a:endParaRPr lang="en-US" altLang="zh-CN" sz="1600" u="sng" dirty="0">
              <a:latin typeface="Times New Roman" panose="02020603050405020304" pitchFamily="18" charset="0"/>
              <a:ea typeface="SimSun" charset="-122"/>
              <a:cs typeface="Times New Roman" panose="02020603050405020304" pitchFamily="18" charset="0"/>
            </a:endParaRPr>
          </a:p>
          <a:p>
            <a:endParaRPr lang="en-US" altLang="zh-CN" sz="1600" dirty="0">
              <a:latin typeface="Times New Roman" panose="02020603050405020304" pitchFamily="18" charset="0"/>
              <a:ea typeface="SimSun" charset="-122"/>
              <a:cs typeface="Times New Roman" panose="02020603050405020304" pitchFamily="18" charset="0"/>
            </a:endParaRPr>
          </a:p>
          <a:p>
            <a:r>
              <a:rPr lang="en-US" altLang="zh-CN" sz="1600" dirty="0">
                <a:latin typeface="Times New Roman" panose="02020603050405020304" pitchFamily="18" charset="0"/>
                <a:ea typeface="SimSun" charset="-122"/>
                <a:cs typeface="Times New Roman" panose="02020603050405020304" pitchFamily="18" charset="0"/>
              </a:rPr>
              <a:t>2</a:t>
            </a:r>
            <a:r>
              <a:rPr lang="zh-CN" altLang="en-US" sz="1600" dirty="0">
                <a:latin typeface="Times New Roman" panose="02020603050405020304" pitchFamily="18" charset="0"/>
                <a:ea typeface="SimSun" charset="-122"/>
                <a:cs typeface="Times New Roman" panose="02020603050405020304" pitchFamily="18" charset="0"/>
              </a:rPr>
              <a:t>：在显示栏对话框中，点击您想要显示的栏。列表顶部的栏显示在报价表中，列表底部未显示在报价表中的栏颜色是暗的。拖放列表右侧的符号，调整栏显示的顺序。</a:t>
            </a:r>
          </a:p>
          <a:p>
            <a:endParaRPr lang="en-US" altLang="zh-CN" sz="1600" dirty="0">
              <a:latin typeface="Times New Roman" panose="02020603050405020304" pitchFamily="18" charset="0"/>
              <a:ea typeface="SimSun" charset="-122"/>
              <a:cs typeface="Times New Roman" panose="02020603050405020304" pitchFamily="18" charset="0"/>
            </a:endParaRPr>
          </a:p>
          <a:p>
            <a:r>
              <a:rPr lang="en-US" altLang="zh-CN" sz="1600" dirty="0">
                <a:latin typeface="Times New Roman" panose="02020603050405020304" pitchFamily="18" charset="0"/>
                <a:ea typeface="SimSun" charset="-122"/>
                <a:cs typeface="Times New Roman" panose="02020603050405020304" pitchFamily="18" charset="0"/>
              </a:rPr>
              <a:t>3</a:t>
            </a:r>
            <a:r>
              <a:rPr lang="zh-CN" altLang="en-US" sz="1600" dirty="0">
                <a:latin typeface="Times New Roman" panose="02020603050405020304" pitchFamily="18" charset="0"/>
                <a:ea typeface="SimSun" charset="-122"/>
                <a:cs typeface="Times New Roman" panose="02020603050405020304" pitchFamily="18" charset="0"/>
              </a:rPr>
              <a:t>：弹出下单界面（详见</a:t>
            </a:r>
            <a:r>
              <a:rPr lang="zh-CN" altLang="en-US" sz="1600" b="1" dirty="0">
                <a:latin typeface="Times New Roman" panose="02020603050405020304" pitchFamily="18" charset="0"/>
                <a:ea typeface="SimSun" charset="-122"/>
                <a:cs typeface="Times New Roman" panose="02020603050405020304" pitchFamily="18" charset="0"/>
              </a:rPr>
              <a:t>下单窗口</a:t>
            </a:r>
            <a:r>
              <a:rPr lang="zh-CN" altLang="en-US" sz="1600" dirty="0">
                <a:latin typeface="Times New Roman" panose="02020603050405020304" pitchFamily="18" charset="0"/>
                <a:ea typeface="SimSun" charset="-122"/>
                <a:cs typeface="Times New Roman" panose="02020603050405020304" pitchFamily="18" charset="0"/>
              </a:rPr>
              <a:t>）</a:t>
            </a:r>
            <a:endParaRPr lang="en-US" altLang="zh-CN" sz="1600" dirty="0">
              <a:latin typeface="Times New Roman" panose="02020603050405020304" pitchFamily="18" charset="0"/>
              <a:ea typeface="SimSun" charset="-122"/>
              <a:cs typeface="Times New Roman" panose="02020603050405020304" pitchFamily="18" charset="0"/>
            </a:endParaRPr>
          </a:p>
          <a:p>
            <a:endParaRPr lang="en-US" altLang="zh-CN" sz="1600" dirty="0">
              <a:latin typeface="Times New Roman" panose="02020603050405020304" pitchFamily="18" charset="0"/>
              <a:ea typeface="SimSun" charset="-122"/>
              <a:cs typeface="Times New Roman" panose="02020603050405020304" pitchFamily="18" charset="0"/>
            </a:endParaRPr>
          </a:p>
          <a:p>
            <a:r>
              <a:rPr lang="en-US" altLang="zh-CN" sz="1600" dirty="0">
                <a:latin typeface="Times New Roman" panose="02020603050405020304" pitchFamily="18" charset="0"/>
                <a:ea typeface="SimSun" charset="-122"/>
                <a:cs typeface="Times New Roman" panose="02020603050405020304" pitchFamily="18" charset="0"/>
              </a:rPr>
              <a:t>4</a:t>
            </a:r>
            <a:r>
              <a:rPr lang="zh-CN" altLang="en-US" sz="1600" dirty="0">
                <a:latin typeface="Times New Roman" panose="02020603050405020304" pitchFamily="18" charset="0"/>
                <a:ea typeface="SimSun" charset="-122"/>
                <a:cs typeface="Times New Roman" panose="02020603050405020304" pitchFamily="18" charset="0"/>
              </a:rPr>
              <a:t>：代码左侧带颜色的柱状标识代表该代码是否有执行中订单或持仓。您可以在</a:t>
            </a:r>
            <a:r>
              <a:rPr lang="zh-CN" altLang="en-US" sz="1600" b="1" dirty="0">
                <a:latin typeface="Times New Roman" panose="02020603050405020304" pitchFamily="18" charset="0"/>
                <a:ea typeface="SimSun" charset="-122"/>
                <a:cs typeface="Times New Roman" panose="02020603050405020304" pitchFamily="18" charset="0"/>
              </a:rPr>
              <a:t>偏好设置</a:t>
            </a:r>
            <a:r>
              <a:rPr lang="zh-CN" altLang="en-US" sz="1600" dirty="0">
                <a:latin typeface="Times New Roman" panose="02020603050405020304" pitchFamily="18" charset="0"/>
                <a:ea typeface="SimSun" charset="-122"/>
                <a:cs typeface="Times New Roman" panose="02020603050405020304" pitchFamily="18" charset="0"/>
              </a:rPr>
              <a:t>中设置多仓、空仓、执行中订单对应的颜色。</a:t>
            </a:r>
            <a:endParaRPr lang="en-US" altLang="zh-CN" sz="1600" dirty="0">
              <a:latin typeface="Times New Roman" panose="02020603050405020304" pitchFamily="18" charset="0"/>
              <a:ea typeface="SimSun" charset="-122"/>
              <a:cs typeface="Times New Roman" panose="02020603050405020304" pitchFamily="18" charset="0"/>
            </a:endParaRPr>
          </a:p>
          <a:p>
            <a:endParaRPr lang="en-US" altLang="zh-CN" sz="1600" dirty="0">
              <a:latin typeface="Times New Roman" panose="02020603050405020304" pitchFamily="18" charset="0"/>
              <a:ea typeface="SimSun" charset="-122"/>
              <a:cs typeface="Times New Roman" panose="02020603050405020304" pitchFamily="18" charset="0"/>
            </a:endParaRPr>
          </a:p>
          <a:p>
            <a:r>
              <a:rPr lang="en-US" altLang="zh-CN" sz="1600" dirty="0">
                <a:latin typeface="Times New Roman" panose="02020603050405020304" pitchFamily="18" charset="0"/>
                <a:ea typeface="SimSun" charset="-122"/>
                <a:cs typeface="Times New Roman" panose="02020603050405020304" pitchFamily="18" charset="0"/>
              </a:rPr>
              <a:t>5</a:t>
            </a:r>
            <a:r>
              <a:rPr lang="zh-CN" altLang="en-US" sz="1600" dirty="0">
                <a:latin typeface="Times New Roman" panose="02020603050405020304" pitchFamily="18" charset="0"/>
                <a:ea typeface="SimSun" charset="-122"/>
                <a:cs typeface="Times New Roman" panose="02020603050405020304" pitchFamily="18" charset="0"/>
              </a:rPr>
              <a:t>：温度计</a:t>
            </a:r>
            <a:endParaRPr lang="en-US" altLang="zh-CN" sz="1600" dirty="0">
              <a:latin typeface="Times New Roman" panose="02020603050405020304" pitchFamily="18" charset="0"/>
              <a:ea typeface="SimSun" charset="-122"/>
              <a:cs typeface="Times New Roman" panose="02020603050405020304" pitchFamily="18" charset="0"/>
            </a:endParaRPr>
          </a:p>
        </p:txBody>
      </p:sp>
      <p:pic>
        <p:nvPicPr>
          <p:cNvPr id="6" name="Picture 5">
            <a:extLst>
              <a:ext uri="{FF2B5EF4-FFF2-40B4-BE49-F238E27FC236}">
                <a16:creationId xmlns:a16="http://schemas.microsoft.com/office/drawing/2014/main" id="{AE160C51-6604-4999-A267-8B25F6DFA1AC}"/>
              </a:ext>
            </a:extLst>
          </p:cNvPr>
          <p:cNvPicPr>
            <a:picLocks noChangeAspect="1"/>
          </p:cNvPicPr>
          <p:nvPr/>
        </p:nvPicPr>
        <p:blipFill>
          <a:blip r:embed="rId2"/>
          <a:stretch>
            <a:fillRect/>
          </a:stretch>
        </p:blipFill>
        <p:spPr>
          <a:xfrm>
            <a:off x="3351212" y="5791200"/>
            <a:ext cx="1716259" cy="859124"/>
          </a:xfrm>
          <a:prstGeom prst="rect">
            <a:avLst/>
          </a:prstGeom>
        </p:spPr>
      </p:pic>
      <p:sp>
        <p:nvSpPr>
          <p:cNvPr id="9" name="Title 2">
            <a:extLst>
              <a:ext uri="{FF2B5EF4-FFF2-40B4-BE49-F238E27FC236}">
                <a16:creationId xmlns:a16="http://schemas.microsoft.com/office/drawing/2014/main" id="{7B87C738-23EB-45DD-9CBB-12057C54F313}"/>
              </a:ext>
            </a:extLst>
          </p:cNvPr>
          <p:cNvSpPr txBox="1">
            <a:spLocks/>
          </p:cNvSpPr>
          <p:nvPr/>
        </p:nvSpPr>
        <p:spPr>
          <a:xfrm>
            <a:off x="1217614" y="533400"/>
            <a:ext cx="9753600" cy="7620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cap="all" baseline="0">
                <a:solidFill>
                  <a:schemeClr val="accent1">
                    <a:lumMod val="50000"/>
                  </a:schemeClr>
                </a:solidFill>
                <a:latin typeface="+mj-lt"/>
                <a:ea typeface="+mj-ea"/>
                <a:cs typeface="+mj-cs"/>
              </a:defRPr>
            </a:lvl1pPr>
          </a:lstStyle>
          <a:p>
            <a:r>
              <a:rPr lang="zh-CN" altLang="en-US" dirty="0">
                <a:latin typeface="+mj-ea"/>
              </a:rPr>
              <a:t>实时行情 </a:t>
            </a:r>
            <a:r>
              <a:rPr lang="en-US" altLang="zh-CN" sz="2700" dirty="0"/>
              <a:t>– </a:t>
            </a:r>
            <a:r>
              <a:rPr lang="zh-CN" altLang="en-US" sz="2700" dirty="0"/>
              <a:t>报价表</a:t>
            </a:r>
            <a:endParaRPr lang="en-US" dirty="0"/>
          </a:p>
        </p:txBody>
      </p:sp>
      <p:sp>
        <p:nvSpPr>
          <p:cNvPr id="8" name="Slide Number Placeholder 7">
            <a:extLst>
              <a:ext uri="{FF2B5EF4-FFF2-40B4-BE49-F238E27FC236}">
                <a16:creationId xmlns:a16="http://schemas.microsoft.com/office/drawing/2014/main" id="{76345B5C-B703-4F6A-9CFF-DA7E322CF561}"/>
              </a:ext>
            </a:extLst>
          </p:cNvPr>
          <p:cNvSpPr>
            <a:spLocks noGrp="1"/>
          </p:cNvSpPr>
          <p:nvPr>
            <p:ph type="sldNum" sz="quarter" idx="12"/>
          </p:nvPr>
        </p:nvSpPr>
        <p:spPr/>
        <p:txBody>
          <a:bodyPr/>
          <a:lstStyle/>
          <a:p>
            <a:fld id="{F36C87F6-986D-49E6-AF40-1B3A1EE8064D}" type="slidenum">
              <a:rPr lang="en-US" smtClean="0"/>
              <a:t>15</a:t>
            </a:fld>
            <a:endParaRPr lang="en-US"/>
          </a:p>
        </p:txBody>
      </p:sp>
      <p:pic>
        <p:nvPicPr>
          <p:cNvPr id="10" name="图片 4">
            <a:extLst>
              <a:ext uri="{FF2B5EF4-FFF2-40B4-BE49-F238E27FC236}">
                <a16:creationId xmlns:a16="http://schemas.microsoft.com/office/drawing/2014/main" id="{193A293B-7648-41AA-B54B-7A28569B40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1412" y="152400"/>
            <a:ext cx="3117937" cy="543001"/>
          </a:xfrm>
          <a:prstGeom prst="rect">
            <a:avLst/>
          </a:prstGeom>
        </p:spPr>
      </p:pic>
      <p:pic>
        <p:nvPicPr>
          <p:cNvPr id="11" name="Picture 10">
            <a:extLst>
              <a:ext uri="{FF2B5EF4-FFF2-40B4-BE49-F238E27FC236}">
                <a16:creationId xmlns:a16="http://schemas.microsoft.com/office/drawing/2014/main" id="{43770090-4D1B-46FE-A881-42023C8FD7FD}"/>
              </a:ext>
            </a:extLst>
          </p:cNvPr>
          <p:cNvPicPr>
            <a:picLocks noChangeAspect="1"/>
          </p:cNvPicPr>
          <p:nvPr/>
        </p:nvPicPr>
        <p:blipFill>
          <a:blip r:embed="rId4"/>
          <a:stretch>
            <a:fillRect/>
          </a:stretch>
        </p:blipFill>
        <p:spPr>
          <a:xfrm>
            <a:off x="5332412" y="1828735"/>
            <a:ext cx="6608048" cy="4086356"/>
          </a:xfrm>
          <a:prstGeom prst="rect">
            <a:avLst/>
          </a:prstGeom>
        </p:spPr>
      </p:pic>
      <p:sp>
        <p:nvSpPr>
          <p:cNvPr id="12" name="Slide Number Placeholder 6">
            <a:extLst>
              <a:ext uri="{FF2B5EF4-FFF2-40B4-BE49-F238E27FC236}">
                <a16:creationId xmlns:a16="http://schemas.microsoft.com/office/drawing/2014/main" id="{8D7B313B-36CD-45EB-ABD1-13074E9F8927}"/>
              </a:ext>
            </a:extLst>
          </p:cNvPr>
          <p:cNvSpPr txBox="1">
            <a:spLocks/>
          </p:cNvSpPr>
          <p:nvPr/>
        </p:nvSpPr>
        <p:spPr>
          <a:xfrm>
            <a:off x="4760910" y="6629401"/>
            <a:ext cx="2667001" cy="157723"/>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 2018 Huatai Financial USA, INC.</a:t>
            </a:r>
          </a:p>
        </p:txBody>
      </p:sp>
    </p:spTree>
    <p:extLst>
      <p:ext uri="{BB962C8B-B14F-4D97-AF65-F5344CB8AC3E}">
        <p14:creationId xmlns:p14="http://schemas.microsoft.com/office/powerpoint/2010/main" val="394767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9165C647-406A-4A79-807C-2E1C750B3ED8}"/>
              </a:ext>
            </a:extLst>
          </p:cNvPr>
          <p:cNvSpPr>
            <a:spLocks noGrp="1"/>
          </p:cNvSpPr>
          <p:nvPr>
            <p:ph type="title"/>
          </p:nvPr>
        </p:nvSpPr>
        <p:spPr>
          <a:xfrm>
            <a:off x="1091493" y="228600"/>
            <a:ext cx="9753600" cy="530689"/>
          </a:xfrm>
        </p:spPr>
        <p:txBody>
          <a:bodyPr>
            <a:normAutofit fontScale="90000"/>
          </a:bodyPr>
          <a:lstStyle/>
          <a:p>
            <a:r>
              <a:rPr lang="zh-CN" altLang="en-US" dirty="0">
                <a:latin typeface="+mj-ea"/>
              </a:rPr>
              <a:t>实时行情 </a:t>
            </a:r>
            <a:r>
              <a:rPr lang="en-US" altLang="zh-CN" sz="2700" dirty="0"/>
              <a:t>– </a:t>
            </a:r>
            <a:r>
              <a:rPr lang="zh-CN" altLang="en-US" sz="2700" dirty="0"/>
              <a:t>其它报价风格</a:t>
            </a:r>
            <a:endParaRPr lang="en-US" dirty="0"/>
          </a:p>
        </p:txBody>
      </p:sp>
      <p:sp>
        <p:nvSpPr>
          <p:cNvPr id="6" name="Rectangle 5">
            <a:extLst>
              <a:ext uri="{FF2B5EF4-FFF2-40B4-BE49-F238E27FC236}">
                <a16:creationId xmlns:a16="http://schemas.microsoft.com/office/drawing/2014/main" id="{B186B3FF-16C1-42E1-AE28-19E027714474}"/>
              </a:ext>
            </a:extLst>
          </p:cNvPr>
          <p:cNvSpPr/>
          <p:nvPr/>
        </p:nvSpPr>
        <p:spPr>
          <a:xfrm>
            <a:off x="798346" y="825210"/>
            <a:ext cx="7429666" cy="5755422"/>
          </a:xfrm>
          <a:prstGeom prst="rect">
            <a:avLst/>
          </a:prstGeom>
        </p:spPr>
        <p:txBody>
          <a:bodyPr wrap="square">
            <a:spAutoFit/>
          </a:bodyPr>
          <a:lstStyle/>
          <a:p>
            <a:r>
              <a:rPr lang="en-US" altLang="zh-CN" sz="1600" dirty="0">
                <a:latin typeface="Times New Roman" panose="02020603050405020304" pitchFamily="18" charset="0"/>
                <a:cs typeface="Times New Roman" panose="02020603050405020304" pitchFamily="18" charset="0"/>
              </a:rPr>
              <a:t>6</a:t>
            </a:r>
            <a:r>
              <a:rPr lang="zh-CN" altLang="en-US" sz="1600" dirty="0">
                <a:latin typeface="Times New Roman" panose="02020603050405020304" pitchFamily="18" charset="0"/>
                <a:cs typeface="Times New Roman" panose="02020603050405020304" pitchFamily="18" charset="0"/>
              </a:rPr>
              <a:t>：其它报价风格 （除热点图，其它风格您都可以拖放合约代码进行重新排序。）</a:t>
            </a:r>
            <a:endParaRPr lang="en-US" altLang="zh-CN"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altLang="zh-CN"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altLang="zh-CN"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altLang="zh-CN"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altLang="zh-CN"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altLang="zh-CN"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altLang="zh-CN"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altLang="zh-CN"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altLang="zh-CN" sz="1600" dirty="0">
              <a:latin typeface="Times New Roman" panose="02020603050405020304" pitchFamily="18" charset="0"/>
              <a:cs typeface="Times New Roman" panose="02020603050405020304" pitchFamily="18" charset="0"/>
            </a:endParaRPr>
          </a:p>
          <a:p>
            <a:endParaRPr lang="en-US" altLang="zh-CN"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zh-CN" altLang="en-US" sz="1600" dirty="0">
                <a:latin typeface="Times New Roman" panose="02020603050405020304" pitchFamily="18" charset="0"/>
                <a:cs typeface="Times New Roman" panose="02020603050405020304" pitchFamily="18" charset="0"/>
              </a:rPr>
              <a:t>报价板</a:t>
            </a:r>
            <a:endParaRPr lang="en-US" altLang="zh-CN" sz="1600" dirty="0">
              <a:latin typeface="Times New Roman" panose="02020603050405020304" pitchFamily="18" charset="0"/>
              <a:cs typeface="Times New Roman" panose="02020603050405020304" pitchFamily="18" charset="0"/>
            </a:endParaRPr>
          </a:p>
          <a:p>
            <a:r>
              <a:rPr lang="zh-CN" altLang="en-US" sz="1600" dirty="0">
                <a:latin typeface="Times New Roman" panose="02020603050405020304" pitchFamily="18" charset="0"/>
                <a:cs typeface="Times New Roman" panose="02020603050405020304" pitchFamily="18" charset="0"/>
              </a:rPr>
              <a:t>显示开盘价、最高价、最低价、最新价和涨跌。</a:t>
            </a:r>
            <a:endParaRPr lang="en-US" altLang="zh-CN" sz="1600" dirty="0">
              <a:latin typeface="Times New Roman" panose="02020603050405020304" pitchFamily="18" charset="0"/>
              <a:cs typeface="Times New Roman" panose="02020603050405020304" pitchFamily="18" charset="0"/>
            </a:endParaRPr>
          </a:p>
          <a:p>
            <a:r>
              <a:rPr lang="zh-CN" altLang="en-US" sz="1600" dirty="0">
                <a:latin typeface="Times New Roman" panose="02020603050405020304" pitchFamily="18" charset="0"/>
                <a:cs typeface="Times New Roman" panose="02020603050405020304" pitchFamily="18" charset="0"/>
              </a:rPr>
              <a:t>标题背景颜色用该时段的涨跌颜色表示。</a:t>
            </a:r>
          </a:p>
          <a:p>
            <a:pPr marL="285750" indent="-285750">
              <a:buFont typeface="Arial" panose="020B0604020202020204" pitchFamily="34" charset="0"/>
              <a:buChar char="•"/>
            </a:pPr>
            <a:endParaRPr lang="en-US" altLang="zh-CN"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altLang="zh-CN"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altLang="zh-CN"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altLang="zh-CN" sz="1600" dirty="0">
              <a:latin typeface="Times New Roman" panose="02020603050405020304" pitchFamily="18" charset="0"/>
              <a:cs typeface="Times New Roman" panose="02020603050405020304" pitchFamily="18" charset="0"/>
            </a:endParaRPr>
          </a:p>
          <a:p>
            <a:endParaRPr lang="en-US" altLang="zh-CN" sz="1600" dirty="0">
              <a:latin typeface="Times New Roman" panose="02020603050405020304" pitchFamily="18" charset="0"/>
              <a:cs typeface="Times New Roman" panose="02020603050405020304" pitchFamily="18" charset="0"/>
            </a:endParaRPr>
          </a:p>
          <a:p>
            <a:endParaRPr lang="en-US" altLang="zh-CN"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altLang="zh-CN" sz="1600" dirty="0">
              <a:latin typeface="Times New Roman" panose="02020603050405020304" pitchFamily="18" charset="0"/>
              <a:cs typeface="Times New Roman" panose="02020603050405020304" pitchFamily="18" charset="0"/>
            </a:endParaRPr>
          </a:p>
          <a:p>
            <a:endParaRPr lang="en-US" altLang="zh-CN"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zh-CN" altLang="en-US" sz="1600" dirty="0">
                <a:latin typeface="Times New Roman" panose="02020603050405020304" pitchFamily="18" charset="0"/>
                <a:cs typeface="Times New Roman" panose="02020603050405020304" pitchFamily="18" charset="0"/>
              </a:rPr>
              <a:t>行情观察</a:t>
            </a:r>
            <a:endParaRPr lang="en-US" altLang="zh-CN" sz="1600" dirty="0">
              <a:latin typeface="Times New Roman" panose="02020603050405020304" pitchFamily="18" charset="0"/>
              <a:cs typeface="Times New Roman" panose="02020603050405020304" pitchFamily="18" charset="0"/>
            </a:endParaRPr>
          </a:p>
          <a:p>
            <a:r>
              <a:rPr lang="zh-CN" altLang="en-US" sz="1600" dirty="0">
                <a:latin typeface="Times New Roman" panose="02020603050405020304" pitchFamily="18" charset="0"/>
                <a:cs typeface="Times New Roman" panose="02020603050405020304" pitchFamily="18" charset="0"/>
              </a:rPr>
              <a:t>超紧凑、节省空间的报价界面。</a:t>
            </a:r>
            <a:endParaRPr lang="en-US" altLang="zh-CN" sz="1600"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AE38FF04-5F4C-457B-9BBA-D87522267FB2}"/>
              </a:ext>
            </a:extLst>
          </p:cNvPr>
          <p:cNvPicPr>
            <a:picLocks noChangeAspect="1"/>
          </p:cNvPicPr>
          <p:nvPr/>
        </p:nvPicPr>
        <p:blipFill>
          <a:blip r:embed="rId2"/>
          <a:stretch>
            <a:fillRect/>
          </a:stretch>
        </p:blipFill>
        <p:spPr>
          <a:xfrm>
            <a:off x="5884612" y="1224161"/>
            <a:ext cx="4858000" cy="1632034"/>
          </a:xfrm>
          <a:prstGeom prst="rect">
            <a:avLst/>
          </a:prstGeom>
        </p:spPr>
      </p:pic>
      <p:sp>
        <p:nvSpPr>
          <p:cNvPr id="9" name="Rectangle 8">
            <a:extLst>
              <a:ext uri="{FF2B5EF4-FFF2-40B4-BE49-F238E27FC236}">
                <a16:creationId xmlns:a16="http://schemas.microsoft.com/office/drawing/2014/main" id="{3107B6C5-BE6E-4323-9077-7B6054E7C847}"/>
              </a:ext>
            </a:extLst>
          </p:cNvPr>
          <p:cNvSpPr/>
          <p:nvPr/>
        </p:nvSpPr>
        <p:spPr>
          <a:xfrm>
            <a:off x="5784359" y="2843748"/>
            <a:ext cx="5872654" cy="3785652"/>
          </a:xfrm>
          <a:prstGeom prst="rect">
            <a:avLst/>
          </a:prstGeom>
        </p:spPr>
        <p:txBody>
          <a:bodyPr wrap="square">
            <a:spAutoFit/>
          </a:bodyPr>
          <a:lstStyle/>
          <a:p>
            <a:pPr marL="285750" indent="-285750">
              <a:buFont typeface="Arial" panose="020B0604020202020204" pitchFamily="34" charset="0"/>
              <a:buChar char="•"/>
            </a:pPr>
            <a:r>
              <a:rPr lang="zh-CN" altLang="en-US" sz="1600" dirty="0">
                <a:latin typeface="Times New Roman" panose="02020603050405020304" pitchFamily="18" charset="0"/>
                <a:cs typeface="Times New Roman" panose="02020603050405020304" pitchFamily="18" charset="0"/>
              </a:rPr>
              <a:t>定制报价</a:t>
            </a:r>
            <a:endParaRPr lang="en-US" altLang="zh-CN" sz="1600" dirty="0">
              <a:latin typeface="Times New Roman" panose="02020603050405020304" pitchFamily="18" charset="0"/>
              <a:cs typeface="Times New Roman" panose="02020603050405020304" pitchFamily="18" charset="0"/>
            </a:endParaRPr>
          </a:p>
          <a:p>
            <a:r>
              <a:rPr lang="zh-CN" altLang="en-US" sz="1600" dirty="0">
                <a:latin typeface="Times New Roman" panose="02020603050405020304" pitchFamily="18" charset="0"/>
                <a:cs typeface="Times New Roman" panose="02020603050405020304" pitchFamily="18" charset="0"/>
              </a:rPr>
              <a:t>点击“管理显示栏”，可启用</a:t>
            </a:r>
            <a:r>
              <a:rPr lang="en-US" altLang="zh-CN" sz="1600" dirty="0">
                <a:latin typeface="Times New Roman" panose="02020603050405020304" pitchFamily="18" charset="0"/>
                <a:cs typeface="Times New Roman" panose="02020603050405020304" pitchFamily="18" charset="0"/>
              </a:rPr>
              <a:t>/</a:t>
            </a:r>
            <a:r>
              <a:rPr lang="zh-CN" altLang="en-US" sz="1600" dirty="0">
                <a:latin typeface="Times New Roman" panose="02020603050405020304" pitchFamily="18" charset="0"/>
                <a:cs typeface="Times New Roman" panose="02020603050405020304" pitchFamily="18" charset="0"/>
              </a:rPr>
              <a:t>禁用显示栏</a:t>
            </a:r>
            <a:endParaRPr lang="en-US" altLang="zh-CN" sz="1600" dirty="0">
              <a:latin typeface="Times New Roman" panose="02020603050405020304" pitchFamily="18" charset="0"/>
              <a:cs typeface="Times New Roman" panose="02020603050405020304" pitchFamily="18" charset="0"/>
            </a:endParaRPr>
          </a:p>
          <a:p>
            <a:endParaRPr lang="en-US" altLang="zh-CN" sz="1600" dirty="0">
              <a:latin typeface="Times New Roman" panose="02020603050405020304" pitchFamily="18" charset="0"/>
              <a:cs typeface="Times New Roman" panose="02020603050405020304" pitchFamily="18" charset="0"/>
            </a:endParaRPr>
          </a:p>
          <a:p>
            <a:endParaRPr lang="en-US" altLang="zh-CN" sz="1600" dirty="0">
              <a:latin typeface="Times New Roman" panose="02020603050405020304" pitchFamily="18" charset="0"/>
              <a:cs typeface="Times New Roman" panose="02020603050405020304" pitchFamily="18" charset="0"/>
            </a:endParaRPr>
          </a:p>
          <a:p>
            <a:endParaRPr lang="en-US" altLang="zh-CN" sz="1600" dirty="0">
              <a:latin typeface="Times New Roman" panose="02020603050405020304" pitchFamily="18" charset="0"/>
              <a:cs typeface="Times New Roman" panose="02020603050405020304" pitchFamily="18" charset="0"/>
            </a:endParaRPr>
          </a:p>
          <a:p>
            <a:endParaRPr lang="en-US" altLang="zh-CN" sz="1600" dirty="0">
              <a:latin typeface="Times New Roman" panose="02020603050405020304" pitchFamily="18" charset="0"/>
              <a:cs typeface="Times New Roman" panose="02020603050405020304" pitchFamily="18" charset="0"/>
            </a:endParaRPr>
          </a:p>
          <a:p>
            <a:endParaRPr lang="en-US" altLang="zh-CN" sz="1600" dirty="0">
              <a:latin typeface="Times New Roman" panose="02020603050405020304" pitchFamily="18" charset="0"/>
              <a:cs typeface="Times New Roman" panose="02020603050405020304" pitchFamily="18" charset="0"/>
            </a:endParaRPr>
          </a:p>
          <a:p>
            <a:endParaRPr lang="en-US" altLang="zh-CN" sz="1600" dirty="0">
              <a:latin typeface="Times New Roman" panose="02020603050405020304" pitchFamily="18" charset="0"/>
              <a:cs typeface="Times New Roman" panose="02020603050405020304" pitchFamily="18" charset="0"/>
            </a:endParaRPr>
          </a:p>
          <a:p>
            <a:endParaRPr lang="en-US" altLang="zh-CN" sz="1600" dirty="0">
              <a:latin typeface="Times New Roman" panose="02020603050405020304" pitchFamily="18" charset="0"/>
              <a:cs typeface="Times New Roman" panose="02020603050405020304" pitchFamily="18" charset="0"/>
            </a:endParaRPr>
          </a:p>
          <a:p>
            <a:endParaRPr lang="en-US" altLang="zh-CN" sz="1600" dirty="0">
              <a:latin typeface="Times New Roman" panose="02020603050405020304" pitchFamily="18" charset="0"/>
              <a:cs typeface="Times New Roman" panose="02020603050405020304" pitchFamily="18" charset="0"/>
            </a:endParaRPr>
          </a:p>
          <a:p>
            <a:endParaRPr lang="en-US" altLang="zh-CN"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zh-CN" altLang="en-US" sz="1600" dirty="0">
                <a:latin typeface="Times New Roman" panose="02020603050405020304" pitchFamily="18" charset="0"/>
                <a:cs typeface="Times New Roman" panose="02020603050405020304" pitchFamily="18" charset="0"/>
              </a:rPr>
              <a:t>热点图</a:t>
            </a:r>
            <a:endParaRPr lang="en-US" altLang="zh-CN" sz="1600" dirty="0">
              <a:latin typeface="Times New Roman" panose="02020603050405020304" pitchFamily="18" charset="0"/>
              <a:cs typeface="Times New Roman" panose="02020603050405020304" pitchFamily="18" charset="0"/>
            </a:endParaRPr>
          </a:p>
          <a:p>
            <a:r>
              <a:rPr lang="zh-CN" altLang="en-US" sz="1600" dirty="0">
                <a:latin typeface="Times New Roman" panose="02020603050405020304" pitchFamily="18" charset="0"/>
                <a:cs typeface="Times New Roman" panose="02020603050405020304" pitchFamily="18" charset="0"/>
              </a:rPr>
              <a:t>显示您报价窗口中的所有合约。</a:t>
            </a:r>
            <a:endParaRPr lang="en-US" altLang="zh-CN" sz="1600" dirty="0">
              <a:latin typeface="Times New Roman" panose="02020603050405020304" pitchFamily="18" charset="0"/>
              <a:cs typeface="Times New Roman" panose="02020603050405020304" pitchFamily="18" charset="0"/>
            </a:endParaRPr>
          </a:p>
          <a:p>
            <a:r>
              <a:rPr lang="zh-CN" altLang="en-US" sz="1600" dirty="0">
                <a:latin typeface="Times New Roman" panose="02020603050405020304" pitchFamily="18" charset="0"/>
                <a:cs typeface="Times New Roman" panose="02020603050405020304" pitchFamily="18" charset="0"/>
              </a:rPr>
              <a:t>热点图</a:t>
            </a:r>
            <a:r>
              <a:rPr lang="en-US" altLang="zh-CN" sz="1600" dirty="0">
                <a:latin typeface="Times New Roman" panose="02020603050405020304" pitchFamily="18" charset="0"/>
                <a:cs typeface="Times New Roman" panose="02020603050405020304" pitchFamily="18" charset="0"/>
              </a:rPr>
              <a:t>1</a:t>
            </a:r>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 </a:t>
            </a:r>
            <a:r>
              <a:rPr lang="zh-CN" altLang="en-US" sz="1600" dirty="0">
                <a:latin typeface="Times New Roman" panose="02020603050405020304" pitchFamily="18" charset="0"/>
                <a:cs typeface="Times New Roman" panose="02020603050405020304" pitchFamily="18" charset="0"/>
              </a:rPr>
              <a:t>根据涨跌幅进行着色和调整大小</a:t>
            </a:r>
            <a:endParaRPr lang="en-US" altLang="zh-CN" sz="1600" dirty="0">
              <a:latin typeface="Times New Roman" panose="02020603050405020304" pitchFamily="18" charset="0"/>
              <a:cs typeface="Times New Roman" panose="02020603050405020304" pitchFamily="18" charset="0"/>
            </a:endParaRPr>
          </a:p>
          <a:p>
            <a:r>
              <a:rPr lang="zh-CN" altLang="en-US" sz="1600" dirty="0">
                <a:latin typeface="Times New Roman" panose="02020603050405020304" pitchFamily="18" charset="0"/>
                <a:cs typeface="Times New Roman" panose="02020603050405020304" pitchFamily="18" charset="0"/>
              </a:rPr>
              <a:t>热点图</a:t>
            </a:r>
            <a:r>
              <a:rPr lang="en-US" altLang="zh-CN" sz="1600" dirty="0">
                <a:latin typeface="Times New Roman" panose="02020603050405020304" pitchFamily="18" charset="0"/>
                <a:cs typeface="Times New Roman" panose="02020603050405020304" pitchFamily="18" charset="0"/>
              </a:rPr>
              <a:t>2 - </a:t>
            </a:r>
            <a:r>
              <a:rPr lang="zh-CN" altLang="en-US" sz="1600" dirty="0">
                <a:latin typeface="Times New Roman" panose="02020603050405020304" pitchFamily="18" charset="0"/>
                <a:cs typeface="Times New Roman" panose="02020603050405020304" pitchFamily="18" charset="0"/>
              </a:rPr>
              <a:t>报价方框大小一致，根据涨跌幅排序。</a:t>
            </a:r>
            <a:endParaRPr lang="zh-CN" altLang="en-US" sz="1400" dirty="0">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4BDC95BF-0DB7-4F8C-B552-E2B853896B3E}"/>
              </a:ext>
            </a:extLst>
          </p:cNvPr>
          <p:cNvPicPr>
            <a:picLocks noChangeAspect="1"/>
          </p:cNvPicPr>
          <p:nvPr/>
        </p:nvPicPr>
        <p:blipFill>
          <a:blip r:embed="rId3"/>
          <a:stretch>
            <a:fillRect/>
          </a:stretch>
        </p:blipFill>
        <p:spPr>
          <a:xfrm>
            <a:off x="5861891" y="3416298"/>
            <a:ext cx="3333921" cy="2133710"/>
          </a:xfrm>
          <a:prstGeom prst="rect">
            <a:avLst/>
          </a:prstGeom>
        </p:spPr>
      </p:pic>
      <p:pic>
        <p:nvPicPr>
          <p:cNvPr id="13" name="Picture 12">
            <a:extLst>
              <a:ext uri="{FF2B5EF4-FFF2-40B4-BE49-F238E27FC236}">
                <a16:creationId xmlns:a16="http://schemas.microsoft.com/office/drawing/2014/main" id="{6BC3D1C2-A098-480C-A240-2A67FF98FBA8}"/>
              </a:ext>
            </a:extLst>
          </p:cNvPr>
          <p:cNvPicPr>
            <a:picLocks noChangeAspect="1"/>
          </p:cNvPicPr>
          <p:nvPr/>
        </p:nvPicPr>
        <p:blipFill>
          <a:blip r:embed="rId4"/>
          <a:stretch>
            <a:fillRect/>
          </a:stretch>
        </p:blipFill>
        <p:spPr>
          <a:xfrm>
            <a:off x="9569285" y="3432048"/>
            <a:ext cx="2011527" cy="2091987"/>
          </a:xfrm>
          <a:prstGeom prst="rect">
            <a:avLst/>
          </a:prstGeom>
        </p:spPr>
      </p:pic>
      <p:sp>
        <p:nvSpPr>
          <p:cNvPr id="12" name="Slide Number Placeholder 11">
            <a:extLst>
              <a:ext uri="{FF2B5EF4-FFF2-40B4-BE49-F238E27FC236}">
                <a16:creationId xmlns:a16="http://schemas.microsoft.com/office/drawing/2014/main" id="{F8256643-8054-4090-854C-18EBF587EB07}"/>
              </a:ext>
            </a:extLst>
          </p:cNvPr>
          <p:cNvSpPr>
            <a:spLocks noGrp="1"/>
          </p:cNvSpPr>
          <p:nvPr>
            <p:ph type="sldNum" sz="quarter" idx="12"/>
          </p:nvPr>
        </p:nvSpPr>
        <p:spPr/>
        <p:txBody>
          <a:bodyPr/>
          <a:lstStyle/>
          <a:p>
            <a:fld id="{F36C87F6-986D-49E6-AF40-1B3A1EE8064D}" type="slidenum">
              <a:rPr lang="en-US" smtClean="0"/>
              <a:t>16</a:t>
            </a:fld>
            <a:endParaRPr lang="en-US"/>
          </a:p>
        </p:txBody>
      </p:sp>
      <p:pic>
        <p:nvPicPr>
          <p:cNvPr id="14" name="图片 4">
            <a:extLst>
              <a:ext uri="{FF2B5EF4-FFF2-40B4-BE49-F238E27FC236}">
                <a16:creationId xmlns:a16="http://schemas.microsoft.com/office/drawing/2014/main" id="{80B5593A-5716-4B60-97AC-72B8F91132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61412" y="152400"/>
            <a:ext cx="3117937" cy="543001"/>
          </a:xfrm>
          <a:prstGeom prst="rect">
            <a:avLst/>
          </a:prstGeom>
        </p:spPr>
      </p:pic>
      <p:pic>
        <p:nvPicPr>
          <p:cNvPr id="15" name="Picture 14">
            <a:extLst>
              <a:ext uri="{FF2B5EF4-FFF2-40B4-BE49-F238E27FC236}">
                <a16:creationId xmlns:a16="http://schemas.microsoft.com/office/drawing/2014/main" id="{FB2A5841-57C5-4A0C-B8C7-A5DD6DBBA1B4}"/>
              </a:ext>
            </a:extLst>
          </p:cNvPr>
          <p:cNvPicPr>
            <a:picLocks noChangeAspect="1"/>
          </p:cNvPicPr>
          <p:nvPr/>
        </p:nvPicPr>
        <p:blipFill>
          <a:blip r:embed="rId6"/>
          <a:stretch>
            <a:fillRect/>
          </a:stretch>
        </p:blipFill>
        <p:spPr>
          <a:xfrm>
            <a:off x="838131" y="1224161"/>
            <a:ext cx="3742906" cy="1944272"/>
          </a:xfrm>
          <a:prstGeom prst="rect">
            <a:avLst/>
          </a:prstGeom>
        </p:spPr>
      </p:pic>
      <p:pic>
        <p:nvPicPr>
          <p:cNvPr id="16" name="Picture 15">
            <a:extLst>
              <a:ext uri="{FF2B5EF4-FFF2-40B4-BE49-F238E27FC236}">
                <a16:creationId xmlns:a16="http://schemas.microsoft.com/office/drawing/2014/main" id="{2DAB9D42-235E-4198-ACED-FE8833A2B9E1}"/>
              </a:ext>
            </a:extLst>
          </p:cNvPr>
          <p:cNvPicPr>
            <a:picLocks noChangeAspect="1"/>
          </p:cNvPicPr>
          <p:nvPr/>
        </p:nvPicPr>
        <p:blipFill>
          <a:blip r:embed="rId7"/>
          <a:stretch>
            <a:fillRect/>
          </a:stretch>
        </p:blipFill>
        <p:spPr>
          <a:xfrm>
            <a:off x="838131" y="4191000"/>
            <a:ext cx="3742906" cy="1615090"/>
          </a:xfrm>
          <a:prstGeom prst="rect">
            <a:avLst/>
          </a:prstGeom>
        </p:spPr>
      </p:pic>
      <p:sp>
        <p:nvSpPr>
          <p:cNvPr id="17" name="Slide Number Placeholder 6">
            <a:extLst>
              <a:ext uri="{FF2B5EF4-FFF2-40B4-BE49-F238E27FC236}">
                <a16:creationId xmlns:a16="http://schemas.microsoft.com/office/drawing/2014/main" id="{B393D47A-8C79-4042-BD0F-75F3B1051473}"/>
              </a:ext>
            </a:extLst>
          </p:cNvPr>
          <p:cNvSpPr txBox="1">
            <a:spLocks/>
          </p:cNvSpPr>
          <p:nvPr/>
        </p:nvSpPr>
        <p:spPr>
          <a:xfrm>
            <a:off x="4760910" y="6629401"/>
            <a:ext cx="2667001" cy="157723"/>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 2018 Huatai Financial USA, INC.</a:t>
            </a:r>
          </a:p>
        </p:txBody>
      </p:sp>
    </p:spTree>
    <p:extLst>
      <p:ext uri="{BB962C8B-B14F-4D97-AF65-F5344CB8AC3E}">
        <p14:creationId xmlns:p14="http://schemas.microsoft.com/office/powerpoint/2010/main" val="770694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70E45B3-F65C-4B39-9573-643049BBE225}"/>
              </a:ext>
            </a:extLst>
          </p:cNvPr>
          <p:cNvSpPr/>
          <p:nvPr/>
        </p:nvSpPr>
        <p:spPr>
          <a:xfrm>
            <a:off x="5865812" y="815638"/>
            <a:ext cx="5896165" cy="3908762"/>
          </a:xfrm>
          <a:prstGeom prst="rect">
            <a:avLst/>
          </a:prstGeom>
        </p:spPr>
        <p:txBody>
          <a:bodyPr wrap="square">
            <a:spAutoFit/>
          </a:bodyPr>
          <a:lstStyle/>
          <a:p>
            <a:pPr lvl="1"/>
            <a:r>
              <a:rPr lang="zh-CN" altLang="en-US" sz="2400" dirty="0">
                <a:latin typeface="Times New Roman" panose="02020603050405020304" pitchFamily="18" charset="0"/>
                <a:cs typeface="Times New Roman" panose="02020603050405020304" pitchFamily="18" charset="0"/>
              </a:rPr>
              <a:t>预埋和激活订单</a:t>
            </a:r>
            <a:endParaRPr lang="en-US" altLang="zh-CN" sz="24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zh-CN" altLang="en-US" sz="1600" dirty="0">
                <a:latin typeface="Times New Roman" panose="02020603050405020304" pitchFamily="18" charset="0"/>
                <a:cs typeface="Times New Roman" panose="02020603050405020304" pitchFamily="18" charset="0"/>
              </a:rPr>
              <a:t>在</a:t>
            </a:r>
            <a:r>
              <a:rPr lang="zh-CN" altLang="en-US" sz="1600" b="1" dirty="0">
                <a:latin typeface="Times New Roman" panose="02020603050405020304" pitchFamily="18" charset="0"/>
                <a:cs typeface="Times New Roman" panose="02020603050405020304" pitchFamily="18" charset="0"/>
              </a:rPr>
              <a:t>偏好设置</a:t>
            </a:r>
            <a:r>
              <a:rPr lang="zh-CN" altLang="en-US" sz="1600" dirty="0">
                <a:latin typeface="Times New Roman" panose="02020603050405020304" pitchFamily="18" charset="0"/>
                <a:cs typeface="Times New Roman" panose="02020603050405020304" pitchFamily="18" charset="0"/>
              </a:rPr>
              <a:t>中开启预埋和激活功能</a:t>
            </a:r>
            <a:endParaRPr lang="en-US" altLang="zh-CN" sz="1600" dirty="0">
              <a:latin typeface="Times New Roman" panose="02020603050405020304" pitchFamily="18" charset="0"/>
              <a:cs typeface="Times New Roman" panose="02020603050405020304" pitchFamily="18" charset="0"/>
            </a:endParaRPr>
          </a:p>
          <a:p>
            <a:pPr lvl="1"/>
            <a:endParaRPr lang="en-US" altLang="zh-CN" sz="16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endParaRPr lang="en-US" altLang="zh-CN" sz="16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endParaRPr lang="en-US" altLang="zh-CN" sz="16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endParaRPr lang="en-US" altLang="zh-CN" sz="16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endParaRPr lang="en-US" altLang="zh-CN" sz="16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endParaRPr lang="en-US" altLang="zh-CN" sz="16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endParaRPr lang="en-US" altLang="zh-CN" sz="1600" dirty="0">
              <a:latin typeface="Times New Roman" panose="02020603050405020304" pitchFamily="18" charset="0"/>
              <a:cs typeface="Times New Roman" panose="02020603050405020304" pitchFamily="18" charset="0"/>
            </a:endParaRPr>
          </a:p>
          <a:p>
            <a:pPr lvl="1"/>
            <a:endParaRPr lang="en-US" altLang="zh-CN" sz="16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zh-CN" altLang="en-US" sz="1600" dirty="0">
                <a:latin typeface="Times New Roman" panose="02020603050405020304" pitchFamily="18" charset="0"/>
                <a:cs typeface="Times New Roman" panose="02020603050405020304" pitchFamily="18" charset="0"/>
              </a:rPr>
              <a:t>点击预埋按钮开启预埋模式，所下订单将是预埋订单。预埋按钮区域会变为橙色，表明已开启预埋模式。再次点击该按钮，关闭预埋模式。</a:t>
            </a:r>
            <a:endParaRPr lang="en-US" altLang="zh-CN" sz="16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zh-CN" altLang="en-US" sz="1600" dirty="0">
                <a:latin typeface="Times New Roman" panose="02020603050405020304" pitchFamily="18" charset="0"/>
                <a:cs typeface="Times New Roman" panose="02020603050405020304" pitchFamily="18" charset="0"/>
              </a:rPr>
              <a:t>预埋按钮旁的下拉菜单中可选择预埋并在指定分钟数后或在指定时间点激活订单。</a:t>
            </a:r>
            <a:endParaRPr lang="en-US" altLang="zh-CN" sz="1600" dirty="0">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4F6B3D21-64AB-4532-85F2-520FE5EAD74B}"/>
              </a:ext>
            </a:extLst>
          </p:cNvPr>
          <p:cNvSpPr/>
          <p:nvPr/>
        </p:nvSpPr>
        <p:spPr>
          <a:xfrm>
            <a:off x="44131" y="4648200"/>
            <a:ext cx="5399716" cy="2215991"/>
          </a:xfrm>
          <a:prstGeom prst="rect">
            <a:avLst/>
          </a:prstGeom>
        </p:spPr>
        <p:txBody>
          <a:bodyPr wrap="square">
            <a:spAutoFit/>
          </a:bodyPr>
          <a:lstStyle/>
          <a:p>
            <a:pPr lvl="1"/>
            <a:r>
              <a:rPr lang="zh-CN" altLang="en-US" dirty="0">
                <a:latin typeface="Times New Roman" panose="02020603050405020304" pitchFamily="18" charset="0"/>
                <a:cs typeface="Times New Roman" panose="02020603050405020304" pitchFamily="18" charset="0"/>
              </a:rPr>
              <a:t>选择账户和合约代码，选择价格、数量、订单类型和有效期，然后下单。</a:t>
            </a:r>
            <a:endParaRPr lang="en-US" altLang="zh-CN" dirty="0">
              <a:latin typeface="Times New Roman" panose="02020603050405020304" pitchFamily="18" charset="0"/>
              <a:cs typeface="Times New Roman" panose="02020603050405020304" pitchFamily="18" charset="0"/>
            </a:endParaRPr>
          </a:p>
          <a:p>
            <a:pPr lvl="1"/>
            <a:endParaRPr lang="en-US" altLang="zh-CN" sz="1600" dirty="0">
              <a:latin typeface="Times New Roman" panose="02020603050405020304" pitchFamily="18" charset="0"/>
              <a:cs typeface="Times New Roman" panose="02020603050405020304" pitchFamily="18" charset="0"/>
            </a:endParaRPr>
          </a:p>
          <a:p>
            <a:pPr lvl="1"/>
            <a:r>
              <a:rPr lang="zh-CN" altLang="en-US" sz="2400" dirty="0">
                <a:latin typeface="Times New Roman" panose="02020603050405020304" pitchFamily="18" charset="0"/>
                <a:cs typeface="Times New Roman" panose="02020603050405020304" pitchFamily="18" charset="0"/>
              </a:rPr>
              <a:t>下单类型</a:t>
            </a:r>
            <a:endParaRPr lang="en-US" altLang="zh-CN" sz="2400" dirty="0">
              <a:latin typeface="Times New Roman" panose="02020603050405020304" pitchFamily="18" charset="0"/>
              <a:cs typeface="Times New Roman" panose="02020603050405020304" pitchFamily="18" charset="0"/>
            </a:endParaRPr>
          </a:p>
          <a:p>
            <a:pPr lvl="1"/>
            <a:endParaRPr lang="en-US" altLang="zh-CN" sz="14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zh-CN" altLang="en-US" sz="1600" dirty="0">
                <a:latin typeface="Times New Roman" panose="02020603050405020304" pitchFamily="18" charset="0"/>
                <a:cs typeface="Times New Roman" panose="02020603050405020304" pitchFamily="18" charset="0"/>
              </a:rPr>
              <a:t>市价单、限价单、止损单、限价止损单</a:t>
            </a:r>
            <a:endParaRPr lang="en-US" altLang="zh-CN" sz="16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zh-CN" altLang="en-US" sz="1600" dirty="0">
                <a:latin typeface="Times New Roman" panose="02020603050405020304" pitchFamily="18" charset="0"/>
                <a:cs typeface="Times New Roman" panose="02020603050405020304" pitchFamily="18" charset="0"/>
              </a:rPr>
              <a:t>有效期（当日、永久、</a:t>
            </a:r>
            <a:r>
              <a:rPr lang="en-US" altLang="zh-CN" sz="1600" dirty="0">
                <a:latin typeface="Times New Roman" panose="02020603050405020304" pitchFamily="18" charset="0"/>
                <a:cs typeface="Times New Roman" panose="02020603050405020304" pitchFamily="18" charset="0"/>
              </a:rPr>
              <a:t>GTD</a:t>
            </a:r>
            <a:r>
              <a:rPr lang="zh-CN" altLang="en-US" sz="1600" dirty="0">
                <a:latin typeface="Times New Roman" panose="02020603050405020304" pitchFamily="18" charset="0"/>
                <a:cs typeface="Times New Roman" panose="02020603050405020304" pitchFamily="18" charset="0"/>
              </a:rPr>
              <a:t>、</a:t>
            </a:r>
            <a:r>
              <a:rPr lang="en-US" altLang="zh-CN" sz="1600" dirty="0">
                <a:latin typeface="Times New Roman" panose="02020603050405020304" pitchFamily="18" charset="0"/>
                <a:cs typeface="Times New Roman" panose="02020603050405020304" pitchFamily="18" charset="0"/>
              </a:rPr>
              <a:t>GTT</a:t>
            </a:r>
            <a:r>
              <a:rPr lang="zh-CN" altLang="en-US" sz="1600" dirty="0">
                <a:latin typeface="Times New Roman" panose="02020603050405020304" pitchFamily="18" charset="0"/>
                <a:cs typeface="Times New Roman" panose="02020603050405020304" pitchFamily="18" charset="0"/>
              </a:rPr>
              <a:t>、</a:t>
            </a:r>
            <a:r>
              <a:rPr lang="en-US" altLang="zh-CN" sz="1600" dirty="0">
                <a:latin typeface="Times New Roman" panose="02020603050405020304" pitchFamily="18" charset="0"/>
                <a:cs typeface="Times New Roman" panose="02020603050405020304" pitchFamily="18" charset="0"/>
              </a:rPr>
              <a:t>FAK</a:t>
            </a:r>
            <a:r>
              <a:rPr lang="zh-CN" altLang="en-US" sz="1600" dirty="0">
                <a:latin typeface="Times New Roman" panose="02020603050405020304" pitchFamily="18" charset="0"/>
                <a:cs typeface="Times New Roman" panose="02020603050405020304" pitchFamily="18" charset="0"/>
              </a:rPr>
              <a:t>、</a:t>
            </a:r>
            <a:r>
              <a:rPr lang="en-US" altLang="zh-CN" sz="1600" dirty="0">
                <a:latin typeface="Times New Roman" panose="02020603050405020304" pitchFamily="18" charset="0"/>
                <a:cs typeface="Times New Roman" panose="02020603050405020304" pitchFamily="18" charset="0"/>
              </a:rPr>
              <a:t>FOK</a:t>
            </a:r>
            <a:r>
              <a:rPr lang="zh-CN" altLang="en-US" sz="1600" dirty="0">
                <a:latin typeface="Times New Roman" panose="02020603050405020304" pitchFamily="18" charset="0"/>
                <a:cs typeface="Times New Roman" panose="02020603050405020304" pitchFamily="18" charset="0"/>
              </a:rPr>
              <a:t>等）</a:t>
            </a:r>
            <a:endParaRPr lang="en-US" altLang="zh-CN" sz="1600" dirty="0">
              <a:latin typeface="Times New Roman" panose="02020603050405020304" pitchFamily="18" charset="0"/>
              <a:cs typeface="Times New Roman" panose="02020603050405020304" pitchFamily="18" charset="0"/>
            </a:endParaRPr>
          </a:p>
          <a:p>
            <a:pPr lvl="1"/>
            <a:endParaRPr lang="en-US" altLang="zh-CN" sz="1600" dirty="0">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4EA7ECB9-4DDA-4328-A3FA-476053268EAB}"/>
              </a:ext>
            </a:extLst>
          </p:cNvPr>
          <p:cNvPicPr>
            <a:picLocks noChangeAspect="1"/>
          </p:cNvPicPr>
          <p:nvPr/>
        </p:nvPicPr>
        <p:blipFill>
          <a:blip r:embed="rId2"/>
          <a:stretch>
            <a:fillRect/>
          </a:stretch>
        </p:blipFill>
        <p:spPr>
          <a:xfrm>
            <a:off x="6704012" y="1570631"/>
            <a:ext cx="3625184" cy="1705969"/>
          </a:xfrm>
          <a:prstGeom prst="rect">
            <a:avLst/>
          </a:prstGeom>
        </p:spPr>
      </p:pic>
      <p:pic>
        <p:nvPicPr>
          <p:cNvPr id="12" name="Picture 11">
            <a:extLst>
              <a:ext uri="{FF2B5EF4-FFF2-40B4-BE49-F238E27FC236}">
                <a16:creationId xmlns:a16="http://schemas.microsoft.com/office/drawing/2014/main" id="{5D6B3F45-9A3D-41BE-BBC2-C64384CFD4F8}"/>
              </a:ext>
            </a:extLst>
          </p:cNvPr>
          <p:cNvPicPr>
            <a:picLocks noChangeAspect="1"/>
          </p:cNvPicPr>
          <p:nvPr/>
        </p:nvPicPr>
        <p:blipFill>
          <a:blip r:embed="rId3"/>
          <a:stretch>
            <a:fillRect/>
          </a:stretch>
        </p:blipFill>
        <p:spPr>
          <a:xfrm>
            <a:off x="6708520" y="4746962"/>
            <a:ext cx="3677285" cy="1958638"/>
          </a:xfrm>
          <a:prstGeom prst="rect">
            <a:avLst/>
          </a:prstGeom>
        </p:spPr>
      </p:pic>
      <p:sp>
        <p:nvSpPr>
          <p:cNvPr id="13" name="Title 2">
            <a:extLst>
              <a:ext uri="{FF2B5EF4-FFF2-40B4-BE49-F238E27FC236}">
                <a16:creationId xmlns:a16="http://schemas.microsoft.com/office/drawing/2014/main" id="{06C48C6D-B143-4AF5-8944-B9961E3F67C4}"/>
              </a:ext>
            </a:extLst>
          </p:cNvPr>
          <p:cNvSpPr txBox="1">
            <a:spLocks/>
          </p:cNvSpPr>
          <p:nvPr/>
        </p:nvSpPr>
        <p:spPr>
          <a:xfrm>
            <a:off x="1217614" y="533400"/>
            <a:ext cx="9753600" cy="7620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cap="all" baseline="0">
                <a:solidFill>
                  <a:schemeClr val="accent1">
                    <a:lumMod val="50000"/>
                  </a:schemeClr>
                </a:solidFill>
                <a:latin typeface="+mj-lt"/>
                <a:ea typeface="+mj-ea"/>
                <a:cs typeface="+mj-cs"/>
              </a:defRPr>
            </a:lvl1pPr>
          </a:lstStyle>
          <a:p>
            <a:r>
              <a:rPr lang="zh-CN" altLang="en-US" dirty="0"/>
              <a:t>下单窗口 </a:t>
            </a:r>
            <a:r>
              <a:rPr lang="en-US" altLang="zh-CN" sz="2700" dirty="0"/>
              <a:t>– </a:t>
            </a:r>
            <a:r>
              <a:rPr lang="zh-CN" altLang="en-US" sz="2700" dirty="0"/>
              <a:t>简洁下单</a:t>
            </a:r>
            <a:endParaRPr lang="en-US" sz="2700" dirty="0"/>
          </a:p>
        </p:txBody>
      </p:sp>
      <p:sp>
        <p:nvSpPr>
          <p:cNvPr id="5" name="Slide Number Placeholder 4">
            <a:extLst>
              <a:ext uri="{FF2B5EF4-FFF2-40B4-BE49-F238E27FC236}">
                <a16:creationId xmlns:a16="http://schemas.microsoft.com/office/drawing/2014/main" id="{7B6B036A-A2B6-46E7-81C9-245F40DC215F}"/>
              </a:ext>
            </a:extLst>
          </p:cNvPr>
          <p:cNvSpPr>
            <a:spLocks noGrp="1"/>
          </p:cNvSpPr>
          <p:nvPr>
            <p:ph type="sldNum" sz="quarter" idx="12"/>
          </p:nvPr>
        </p:nvSpPr>
        <p:spPr/>
        <p:txBody>
          <a:bodyPr/>
          <a:lstStyle/>
          <a:p>
            <a:fld id="{F36C87F6-986D-49E6-AF40-1B3A1EE8064D}" type="slidenum">
              <a:rPr lang="en-US" smtClean="0"/>
              <a:t>17</a:t>
            </a:fld>
            <a:endParaRPr lang="en-US"/>
          </a:p>
        </p:txBody>
      </p:sp>
      <p:pic>
        <p:nvPicPr>
          <p:cNvPr id="14" name="图片 4">
            <a:extLst>
              <a:ext uri="{FF2B5EF4-FFF2-40B4-BE49-F238E27FC236}">
                <a16:creationId xmlns:a16="http://schemas.microsoft.com/office/drawing/2014/main" id="{E791B400-2DBE-4611-B62B-E88813DD08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1412" y="152400"/>
            <a:ext cx="3117937" cy="543001"/>
          </a:xfrm>
          <a:prstGeom prst="rect">
            <a:avLst/>
          </a:prstGeom>
        </p:spPr>
      </p:pic>
      <p:pic>
        <p:nvPicPr>
          <p:cNvPr id="6" name="Picture 5">
            <a:extLst>
              <a:ext uri="{FF2B5EF4-FFF2-40B4-BE49-F238E27FC236}">
                <a16:creationId xmlns:a16="http://schemas.microsoft.com/office/drawing/2014/main" id="{B78D3620-2B89-4532-B910-354066EDBA13}"/>
              </a:ext>
            </a:extLst>
          </p:cNvPr>
          <p:cNvPicPr>
            <a:picLocks noChangeAspect="1"/>
          </p:cNvPicPr>
          <p:nvPr/>
        </p:nvPicPr>
        <p:blipFill>
          <a:blip r:embed="rId5"/>
          <a:stretch>
            <a:fillRect/>
          </a:stretch>
        </p:blipFill>
        <p:spPr>
          <a:xfrm>
            <a:off x="608012" y="1457247"/>
            <a:ext cx="4692891" cy="3029106"/>
          </a:xfrm>
          <a:prstGeom prst="rect">
            <a:avLst/>
          </a:prstGeom>
        </p:spPr>
      </p:pic>
      <p:sp>
        <p:nvSpPr>
          <p:cNvPr id="10" name="Slide Number Placeholder 6">
            <a:extLst>
              <a:ext uri="{FF2B5EF4-FFF2-40B4-BE49-F238E27FC236}">
                <a16:creationId xmlns:a16="http://schemas.microsoft.com/office/drawing/2014/main" id="{A6FD37AC-060A-4F71-B56B-A13EE137A3A2}"/>
              </a:ext>
            </a:extLst>
          </p:cNvPr>
          <p:cNvSpPr txBox="1">
            <a:spLocks/>
          </p:cNvSpPr>
          <p:nvPr/>
        </p:nvSpPr>
        <p:spPr>
          <a:xfrm>
            <a:off x="4760910" y="6700277"/>
            <a:ext cx="2667001" cy="157723"/>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 2018 Huatai Financial USA, INC.</a:t>
            </a:r>
          </a:p>
        </p:txBody>
      </p:sp>
    </p:spTree>
    <p:extLst>
      <p:ext uri="{BB962C8B-B14F-4D97-AF65-F5344CB8AC3E}">
        <p14:creationId xmlns:p14="http://schemas.microsoft.com/office/powerpoint/2010/main" val="355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167A08-BD0E-4D7B-B5FE-BB01D8C4001D}"/>
              </a:ext>
            </a:extLst>
          </p:cNvPr>
          <p:cNvSpPr/>
          <p:nvPr/>
        </p:nvSpPr>
        <p:spPr>
          <a:xfrm>
            <a:off x="23812" y="1390977"/>
            <a:ext cx="6451600" cy="2723823"/>
          </a:xfrm>
          <a:prstGeom prst="rect">
            <a:avLst/>
          </a:prstGeom>
        </p:spPr>
        <p:txBody>
          <a:bodyPr wrap="square">
            <a:spAutoFit/>
          </a:bodyPr>
          <a:lstStyle/>
          <a:p>
            <a:pPr lvl="1">
              <a:lnSpc>
                <a:spcPct val="150000"/>
              </a:lnSpc>
            </a:pPr>
            <a:r>
              <a:rPr lang="zh-CN" altLang="en-US" b="1" dirty="0">
                <a:latin typeface="Times New Roman" panose="02020603050405020304" pitchFamily="18" charset="0"/>
                <a:cs typeface="Times New Roman" panose="02020603050405020304" pitchFamily="18" charset="0"/>
              </a:rPr>
              <a:t>混合下单</a:t>
            </a:r>
            <a:r>
              <a:rPr lang="zh-CN" altLang="en-US" dirty="0">
                <a:latin typeface="Times New Roman" panose="02020603050405020304" pitchFamily="18" charset="0"/>
                <a:cs typeface="Times New Roman" panose="02020603050405020304" pitchFamily="18" charset="0"/>
              </a:rPr>
              <a:t>拥有</a:t>
            </a:r>
            <a:r>
              <a:rPr lang="zh-CN" altLang="en-US" b="1" dirty="0">
                <a:latin typeface="Times New Roman" panose="02020603050405020304" pitchFamily="18" charset="0"/>
                <a:cs typeface="Times New Roman" panose="02020603050405020304" pitchFamily="18" charset="0"/>
              </a:rPr>
              <a:t>简洁下单</a:t>
            </a:r>
            <a:r>
              <a:rPr lang="zh-CN" altLang="en-US" dirty="0">
                <a:latin typeface="Times New Roman" panose="02020603050405020304" pitchFamily="18" charset="0"/>
                <a:cs typeface="Times New Roman" panose="02020603050405020304" pitchFamily="18" charset="0"/>
              </a:rPr>
              <a:t>的全部功能：</a:t>
            </a:r>
            <a:endParaRPr lang="en-US" altLang="zh-CN"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zh-CN" altLang="en-US" dirty="0">
                <a:latin typeface="Times New Roman" panose="02020603050405020304" pitchFamily="18" charset="0"/>
                <a:cs typeface="Times New Roman" panose="02020603050405020304" pitchFamily="18" charset="0"/>
              </a:rPr>
              <a:t>下单类型</a:t>
            </a:r>
            <a:endParaRPr lang="en-US" altLang="zh-CN" dirty="0">
              <a:latin typeface="Times New Roman" panose="02020603050405020304" pitchFamily="18" charset="0"/>
              <a:cs typeface="Times New Roman" panose="02020603050405020304" pitchFamily="18" charset="0"/>
            </a:endParaRPr>
          </a:p>
          <a:p>
            <a:pPr marL="1200150" lvl="2" indent="-285750">
              <a:buFont typeface="Courier New" panose="02070309020205020404" pitchFamily="49" charset="0"/>
              <a:buChar char="o"/>
            </a:pPr>
            <a:r>
              <a:rPr lang="zh-CN" altLang="en-US" dirty="0">
                <a:latin typeface="Times New Roman" panose="02020603050405020304" pitchFamily="18" charset="0"/>
                <a:cs typeface="Times New Roman" panose="02020603050405020304" pitchFamily="18" charset="0"/>
              </a:rPr>
              <a:t>市价单、限价单、止损单、限价止损单</a:t>
            </a:r>
            <a:endParaRPr lang="en-US" altLang="zh-CN" dirty="0">
              <a:latin typeface="Times New Roman" panose="02020603050405020304" pitchFamily="18" charset="0"/>
              <a:cs typeface="Times New Roman" panose="02020603050405020304" pitchFamily="18" charset="0"/>
            </a:endParaRPr>
          </a:p>
          <a:p>
            <a:pPr marL="1200150" lvl="2" indent="-285750">
              <a:buFont typeface="Courier New" panose="02070309020205020404" pitchFamily="49" charset="0"/>
              <a:buChar char="o"/>
            </a:pPr>
            <a:r>
              <a:rPr lang="zh-CN" altLang="en-US" dirty="0">
                <a:latin typeface="Times New Roman" panose="02020603050405020304" pitchFamily="18" charset="0"/>
                <a:cs typeface="Times New Roman" panose="02020603050405020304" pitchFamily="18" charset="0"/>
              </a:rPr>
              <a:t>有效期（当日、永久、</a:t>
            </a:r>
            <a:r>
              <a:rPr lang="en-US" altLang="zh-CN" dirty="0">
                <a:latin typeface="Times New Roman" panose="02020603050405020304" pitchFamily="18" charset="0"/>
                <a:cs typeface="Times New Roman" panose="02020603050405020304" pitchFamily="18" charset="0"/>
              </a:rPr>
              <a:t>GTD</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GTT</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FAK</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FOK</a:t>
            </a:r>
            <a:r>
              <a:rPr lang="zh-CN" altLang="en-US" dirty="0">
                <a:latin typeface="Times New Roman" panose="02020603050405020304" pitchFamily="18" charset="0"/>
                <a:cs typeface="Times New Roman" panose="02020603050405020304" pitchFamily="18" charset="0"/>
              </a:rPr>
              <a:t>等）</a:t>
            </a:r>
            <a:endParaRPr lang="en-US" altLang="zh-CN"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zh-CN" altLang="en-US" dirty="0">
                <a:latin typeface="Times New Roman" panose="02020603050405020304" pitchFamily="18" charset="0"/>
                <a:cs typeface="Times New Roman" panose="02020603050405020304" pitchFamily="18" charset="0"/>
              </a:rPr>
              <a:t>预埋和激活订单</a:t>
            </a:r>
            <a:endParaRPr lang="en-US" altLang="zh-CN" dirty="0">
              <a:latin typeface="Times New Roman" panose="02020603050405020304" pitchFamily="18" charset="0"/>
              <a:cs typeface="Times New Roman" panose="02020603050405020304" pitchFamily="18" charset="0"/>
            </a:endParaRPr>
          </a:p>
          <a:p>
            <a:pPr lvl="1"/>
            <a:endParaRPr lang="en-US" altLang="zh-CN" dirty="0">
              <a:latin typeface="Times New Roman" panose="02020603050405020304" pitchFamily="18" charset="0"/>
              <a:cs typeface="Times New Roman" panose="02020603050405020304" pitchFamily="18" charset="0"/>
            </a:endParaRPr>
          </a:p>
          <a:p>
            <a:pPr lvl="1"/>
            <a:r>
              <a:rPr lang="zh-CN" altLang="en-US" dirty="0">
                <a:latin typeface="Times New Roman" panose="02020603050405020304" pitchFamily="18" charset="0"/>
                <a:cs typeface="Times New Roman" panose="02020603050405020304" pitchFamily="18" charset="0"/>
              </a:rPr>
              <a:t>此外，</a:t>
            </a:r>
            <a:r>
              <a:rPr lang="zh-CN" altLang="en-US" b="1" dirty="0">
                <a:latin typeface="Times New Roman" panose="02020603050405020304" pitchFamily="18" charset="0"/>
                <a:cs typeface="Times New Roman" panose="02020603050405020304" pitchFamily="18" charset="0"/>
              </a:rPr>
              <a:t>混合下单</a:t>
            </a:r>
            <a:r>
              <a:rPr lang="zh-CN" altLang="en-US" dirty="0">
                <a:latin typeface="Times New Roman" panose="02020603050405020304" pitchFamily="18" charset="0"/>
                <a:cs typeface="Times New Roman" panose="02020603050405020304" pitchFamily="18" charset="0"/>
              </a:rPr>
              <a:t>界面：</a:t>
            </a:r>
            <a:endParaRPr lang="en-US" altLang="zh-CN"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zh-CN" altLang="en-US" dirty="0">
                <a:latin typeface="Times New Roman" panose="02020603050405020304" pitchFamily="18" charset="0"/>
                <a:cs typeface="Times New Roman" panose="02020603050405020304" pitchFamily="18" charset="0"/>
              </a:rPr>
              <a:t>单独列出取消全部订单、清仓按钮</a:t>
            </a:r>
            <a:endParaRPr lang="en-US" altLang="zh-CN"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zh-CN" altLang="en-US" dirty="0">
                <a:latin typeface="Times New Roman" panose="02020603050405020304" pitchFamily="18" charset="0"/>
                <a:cs typeface="Times New Roman" panose="02020603050405020304" pitchFamily="18" charset="0"/>
              </a:rPr>
              <a:t>多选一、扫单功能（需在</a:t>
            </a:r>
            <a:r>
              <a:rPr lang="zh-CN" altLang="en-US" b="1" dirty="0">
                <a:latin typeface="Times New Roman" panose="02020603050405020304" pitchFamily="18" charset="0"/>
                <a:cs typeface="Times New Roman" panose="02020603050405020304" pitchFamily="18" charset="0"/>
              </a:rPr>
              <a:t>偏好设置</a:t>
            </a:r>
            <a:r>
              <a:rPr lang="zh-CN" altLang="en-US" dirty="0">
                <a:latin typeface="Times New Roman" panose="02020603050405020304" pitchFamily="18" charset="0"/>
                <a:cs typeface="Times New Roman" panose="02020603050405020304" pitchFamily="18" charset="0"/>
              </a:rPr>
              <a:t>中开启）</a:t>
            </a:r>
            <a:endParaRPr lang="en-US" altLang="zh-CN"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139A07CA-A748-46C6-9845-D32558625E8D}"/>
              </a:ext>
            </a:extLst>
          </p:cNvPr>
          <p:cNvPicPr>
            <a:picLocks noChangeAspect="1"/>
          </p:cNvPicPr>
          <p:nvPr/>
        </p:nvPicPr>
        <p:blipFill>
          <a:blip r:embed="rId2"/>
          <a:stretch>
            <a:fillRect/>
          </a:stretch>
        </p:blipFill>
        <p:spPr>
          <a:xfrm>
            <a:off x="608012" y="4178233"/>
            <a:ext cx="3359323" cy="1308167"/>
          </a:xfrm>
          <a:prstGeom prst="rect">
            <a:avLst/>
          </a:prstGeom>
        </p:spPr>
      </p:pic>
      <p:pic>
        <p:nvPicPr>
          <p:cNvPr id="7" name="Picture 6">
            <a:extLst>
              <a:ext uri="{FF2B5EF4-FFF2-40B4-BE49-F238E27FC236}">
                <a16:creationId xmlns:a16="http://schemas.microsoft.com/office/drawing/2014/main" id="{10464D8C-A256-42F4-B084-700203FDC6B6}"/>
              </a:ext>
            </a:extLst>
          </p:cNvPr>
          <p:cNvPicPr>
            <a:picLocks noChangeAspect="1"/>
          </p:cNvPicPr>
          <p:nvPr/>
        </p:nvPicPr>
        <p:blipFill>
          <a:blip r:embed="rId3"/>
          <a:stretch>
            <a:fillRect/>
          </a:stretch>
        </p:blipFill>
        <p:spPr>
          <a:xfrm>
            <a:off x="2894012" y="5575238"/>
            <a:ext cx="3391074" cy="1206562"/>
          </a:xfrm>
          <a:prstGeom prst="rect">
            <a:avLst/>
          </a:prstGeom>
        </p:spPr>
      </p:pic>
      <p:sp>
        <p:nvSpPr>
          <p:cNvPr id="8" name="Title 2">
            <a:extLst>
              <a:ext uri="{FF2B5EF4-FFF2-40B4-BE49-F238E27FC236}">
                <a16:creationId xmlns:a16="http://schemas.microsoft.com/office/drawing/2014/main" id="{053C9126-CFCC-41B0-8AFE-99A3751D0D50}"/>
              </a:ext>
            </a:extLst>
          </p:cNvPr>
          <p:cNvSpPr txBox="1">
            <a:spLocks/>
          </p:cNvSpPr>
          <p:nvPr/>
        </p:nvSpPr>
        <p:spPr>
          <a:xfrm>
            <a:off x="1217614" y="533400"/>
            <a:ext cx="9753600" cy="7620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cap="all" baseline="0">
                <a:solidFill>
                  <a:schemeClr val="accent1">
                    <a:lumMod val="50000"/>
                  </a:schemeClr>
                </a:solidFill>
                <a:latin typeface="+mj-lt"/>
                <a:ea typeface="+mj-ea"/>
                <a:cs typeface="+mj-cs"/>
              </a:defRPr>
            </a:lvl1pPr>
          </a:lstStyle>
          <a:p>
            <a:r>
              <a:rPr lang="zh-CN" altLang="en-US" dirty="0"/>
              <a:t>下单窗口 </a:t>
            </a:r>
            <a:r>
              <a:rPr lang="en-US" altLang="zh-CN" sz="2700" dirty="0"/>
              <a:t>– </a:t>
            </a:r>
            <a:r>
              <a:rPr lang="zh-CN" altLang="en-US" sz="2700" dirty="0"/>
              <a:t>混合下单</a:t>
            </a:r>
            <a:endParaRPr lang="en-US" sz="2700" dirty="0"/>
          </a:p>
        </p:txBody>
      </p:sp>
      <p:sp>
        <p:nvSpPr>
          <p:cNvPr id="10" name="Slide Number Placeholder 9">
            <a:extLst>
              <a:ext uri="{FF2B5EF4-FFF2-40B4-BE49-F238E27FC236}">
                <a16:creationId xmlns:a16="http://schemas.microsoft.com/office/drawing/2014/main" id="{FBF05518-718C-4C13-B590-D48BE486C061}"/>
              </a:ext>
            </a:extLst>
          </p:cNvPr>
          <p:cNvSpPr>
            <a:spLocks noGrp="1"/>
          </p:cNvSpPr>
          <p:nvPr>
            <p:ph type="sldNum" sz="quarter" idx="12"/>
          </p:nvPr>
        </p:nvSpPr>
        <p:spPr/>
        <p:txBody>
          <a:bodyPr/>
          <a:lstStyle/>
          <a:p>
            <a:fld id="{F36C87F6-986D-49E6-AF40-1B3A1EE8064D}" type="slidenum">
              <a:rPr lang="en-US" smtClean="0"/>
              <a:t>18</a:t>
            </a:fld>
            <a:endParaRPr lang="en-US"/>
          </a:p>
        </p:txBody>
      </p:sp>
      <p:pic>
        <p:nvPicPr>
          <p:cNvPr id="11" name="图片 4">
            <a:extLst>
              <a:ext uri="{FF2B5EF4-FFF2-40B4-BE49-F238E27FC236}">
                <a16:creationId xmlns:a16="http://schemas.microsoft.com/office/drawing/2014/main" id="{398F63BA-4396-4C5D-8BF7-FCDAFC3B5E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1412" y="152400"/>
            <a:ext cx="3117937" cy="543001"/>
          </a:xfrm>
          <a:prstGeom prst="rect">
            <a:avLst/>
          </a:prstGeom>
        </p:spPr>
      </p:pic>
      <p:pic>
        <p:nvPicPr>
          <p:cNvPr id="12" name="Picture 11">
            <a:extLst>
              <a:ext uri="{FF2B5EF4-FFF2-40B4-BE49-F238E27FC236}">
                <a16:creationId xmlns:a16="http://schemas.microsoft.com/office/drawing/2014/main" id="{8B5D4E02-4E05-4257-ACA1-2FA3A399A061}"/>
              </a:ext>
            </a:extLst>
          </p:cNvPr>
          <p:cNvPicPr>
            <a:picLocks noChangeAspect="1"/>
          </p:cNvPicPr>
          <p:nvPr/>
        </p:nvPicPr>
        <p:blipFill>
          <a:blip r:embed="rId5"/>
          <a:stretch>
            <a:fillRect/>
          </a:stretch>
        </p:blipFill>
        <p:spPr>
          <a:xfrm>
            <a:off x="6932612" y="856981"/>
            <a:ext cx="4495800" cy="5576470"/>
          </a:xfrm>
          <a:prstGeom prst="rect">
            <a:avLst/>
          </a:prstGeom>
        </p:spPr>
      </p:pic>
      <p:sp>
        <p:nvSpPr>
          <p:cNvPr id="9" name="Slide Number Placeholder 6">
            <a:extLst>
              <a:ext uri="{FF2B5EF4-FFF2-40B4-BE49-F238E27FC236}">
                <a16:creationId xmlns:a16="http://schemas.microsoft.com/office/drawing/2014/main" id="{CA13FEF0-E9D1-45F2-AA98-025071284520}"/>
              </a:ext>
            </a:extLst>
          </p:cNvPr>
          <p:cNvSpPr txBox="1">
            <a:spLocks/>
          </p:cNvSpPr>
          <p:nvPr/>
        </p:nvSpPr>
        <p:spPr>
          <a:xfrm>
            <a:off x="6684638" y="6678170"/>
            <a:ext cx="2667001" cy="157723"/>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 2018 Huatai Financial USA, INC.</a:t>
            </a:r>
          </a:p>
        </p:txBody>
      </p:sp>
    </p:spTree>
    <p:extLst>
      <p:ext uri="{BB962C8B-B14F-4D97-AF65-F5344CB8AC3E}">
        <p14:creationId xmlns:p14="http://schemas.microsoft.com/office/powerpoint/2010/main" val="3453664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F2A6E9B-F839-4917-AC27-3E16F6560269}"/>
              </a:ext>
            </a:extLst>
          </p:cNvPr>
          <p:cNvSpPr/>
          <p:nvPr/>
        </p:nvSpPr>
        <p:spPr>
          <a:xfrm>
            <a:off x="74611" y="1600200"/>
            <a:ext cx="8686801" cy="4862870"/>
          </a:xfrm>
          <a:prstGeom prst="rect">
            <a:avLst/>
          </a:prstGeom>
        </p:spPr>
        <p:txBody>
          <a:bodyPr wrap="square">
            <a:spAutoFit/>
          </a:bodyPr>
          <a:lstStyle/>
          <a:p>
            <a:pPr lvl="1"/>
            <a:r>
              <a:rPr lang="zh-CN" altLang="en-US" dirty="0">
                <a:latin typeface="Times New Roman" panose="02020603050405020304" pitchFamily="18" charset="0"/>
                <a:ea typeface="+mj-ea"/>
                <a:cs typeface="Times New Roman" panose="02020603050405020304" pitchFamily="18" charset="0"/>
              </a:rPr>
              <a:t>多选一 （</a:t>
            </a:r>
            <a:r>
              <a:rPr lang="en-US" altLang="zh-CN" dirty="0">
                <a:latin typeface="Times New Roman" panose="02020603050405020304" pitchFamily="18" charset="0"/>
                <a:ea typeface="+mj-ea"/>
                <a:cs typeface="Times New Roman" panose="02020603050405020304" pitchFamily="18" charset="0"/>
              </a:rPr>
              <a:t>OCO</a:t>
            </a:r>
            <a:r>
              <a:rPr lang="zh-CN" altLang="en-US" dirty="0">
                <a:latin typeface="Times New Roman" panose="02020603050405020304" pitchFamily="18" charset="0"/>
                <a:ea typeface="+mj-ea"/>
                <a:cs typeface="Times New Roman" panose="02020603050405020304" pitchFamily="18" charset="0"/>
              </a:rPr>
              <a:t>）功能</a:t>
            </a:r>
            <a:r>
              <a:rPr lang="en-US" altLang="zh-CN" dirty="0">
                <a:latin typeface="Times New Roman" panose="02020603050405020304" pitchFamily="18" charset="0"/>
                <a:ea typeface="+mj-ea"/>
                <a:cs typeface="Times New Roman" panose="02020603050405020304" pitchFamily="18" charset="0"/>
              </a:rPr>
              <a:t> - </a:t>
            </a:r>
            <a:r>
              <a:rPr lang="zh-CN" altLang="en-US" dirty="0">
                <a:latin typeface="Times New Roman" panose="02020603050405020304" pitchFamily="18" charset="0"/>
                <a:ea typeface="+mj-ea"/>
                <a:cs typeface="Times New Roman" panose="02020603050405020304" pitchFamily="18" charset="0"/>
              </a:rPr>
              <a:t>可以保护持仓。</a:t>
            </a:r>
          </a:p>
          <a:p>
            <a:pPr marL="742950" lvl="1" indent="-285750">
              <a:buFont typeface="Arial" panose="020B0604020202020204" pitchFamily="34" charset="0"/>
              <a:buChar char="•"/>
            </a:pPr>
            <a:endParaRPr lang="en-US" altLang="zh-CN" dirty="0">
              <a:latin typeface="Times New Roman" panose="02020603050405020304" pitchFamily="18" charset="0"/>
              <a:ea typeface="+mj-ea"/>
              <a:cs typeface="Times New Roman" panose="02020603050405020304" pitchFamily="18" charset="0"/>
            </a:endParaRPr>
          </a:p>
          <a:p>
            <a:pPr marL="742950" lvl="1" indent="-285750">
              <a:buFont typeface="Arial" panose="020B0604020202020204" pitchFamily="34" charset="0"/>
              <a:buChar char="•"/>
            </a:pPr>
            <a:r>
              <a:rPr lang="zh-CN" altLang="en-US" sz="1600" dirty="0">
                <a:latin typeface="Times New Roman" panose="02020603050405020304" pitchFamily="18" charset="0"/>
                <a:ea typeface="+mj-ea"/>
                <a:cs typeface="Times New Roman" panose="02020603050405020304" pitchFamily="18" charset="0"/>
              </a:rPr>
              <a:t>直接点击多选一按钮，启用</a:t>
            </a:r>
            <a:r>
              <a:rPr lang="en-US" altLang="zh-CN" sz="1600" dirty="0">
                <a:latin typeface="Times New Roman" panose="02020603050405020304" pitchFamily="18" charset="0"/>
                <a:ea typeface="+mj-ea"/>
                <a:cs typeface="Times New Roman" panose="02020603050405020304" pitchFamily="18" charset="0"/>
              </a:rPr>
              <a:t>OCO</a:t>
            </a:r>
            <a:r>
              <a:rPr lang="zh-CN" altLang="en-US" sz="1600" dirty="0">
                <a:latin typeface="Times New Roman" panose="02020603050405020304" pitchFamily="18" charset="0"/>
                <a:ea typeface="+mj-ea"/>
                <a:cs typeface="Times New Roman" panose="02020603050405020304" pitchFamily="18" charset="0"/>
              </a:rPr>
              <a:t>模式。</a:t>
            </a:r>
          </a:p>
          <a:p>
            <a:pPr marL="742950" lvl="1" indent="-285750">
              <a:buFont typeface="Arial" panose="020B0604020202020204" pitchFamily="34" charset="0"/>
              <a:buChar char="•"/>
            </a:pPr>
            <a:r>
              <a:rPr lang="zh-CN" altLang="en-US" sz="1600" dirty="0">
                <a:latin typeface="Times New Roman" panose="02020603050405020304" pitchFamily="18" charset="0"/>
                <a:ea typeface="+mj-ea"/>
                <a:cs typeface="Times New Roman" panose="02020603050405020304" pitchFamily="18" charset="0"/>
              </a:rPr>
              <a:t>可通过拖放或使用下单按钮，下止损单和限价单。</a:t>
            </a:r>
          </a:p>
          <a:p>
            <a:pPr marL="742950" lvl="1" indent="-285750">
              <a:buFont typeface="Arial" panose="020B0604020202020204" pitchFamily="34" charset="0"/>
              <a:buChar char="•"/>
            </a:pPr>
            <a:r>
              <a:rPr lang="zh-CN" altLang="en-US" sz="1600" dirty="0">
                <a:latin typeface="Times New Roman" panose="02020603050405020304" pitchFamily="18" charset="0"/>
                <a:ea typeface="+mj-ea"/>
                <a:cs typeface="Times New Roman" panose="02020603050405020304" pitchFamily="18" charset="0"/>
              </a:rPr>
              <a:t>再次点击多选一按钮，提交</a:t>
            </a:r>
            <a:r>
              <a:rPr lang="en-US" altLang="zh-CN" sz="1600" dirty="0">
                <a:latin typeface="Times New Roman" panose="02020603050405020304" pitchFamily="18" charset="0"/>
                <a:ea typeface="+mj-ea"/>
                <a:cs typeface="Times New Roman" panose="02020603050405020304" pitchFamily="18" charset="0"/>
              </a:rPr>
              <a:t>OCO</a:t>
            </a:r>
            <a:r>
              <a:rPr lang="zh-CN" altLang="en-US" sz="1600" dirty="0">
                <a:latin typeface="Times New Roman" panose="02020603050405020304" pitchFamily="18" charset="0"/>
                <a:ea typeface="+mj-ea"/>
                <a:cs typeface="Times New Roman" panose="02020603050405020304" pitchFamily="18" charset="0"/>
              </a:rPr>
              <a:t>订单。</a:t>
            </a:r>
          </a:p>
          <a:p>
            <a:pPr marL="742950" lvl="1" indent="-285750">
              <a:buFont typeface="Arial" panose="020B0604020202020204" pitchFamily="34" charset="0"/>
              <a:buChar char="•"/>
            </a:pPr>
            <a:r>
              <a:rPr lang="zh-CN" altLang="en-US" sz="1600" dirty="0">
                <a:latin typeface="Times New Roman" panose="02020603050405020304" pitchFamily="18" charset="0"/>
                <a:ea typeface="+mj-ea"/>
                <a:cs typeface="Times New Roman" panose="02020603050405020304" pitchFamily="18" charset="0"/>
              </a:rPr>
              <a:t>若其中一个订单成交，则其他订单全部取消。</a:t>
            </a:r>
            <a:endParaRPr lang="en-US" altLang="zh-CN" sz="1600" dirty="0">
              <a:latin typeface="Times New Roman" panose="02020603050405020304" pitchFamily="18" charset="0"/>
              <a:ea typeface="+mj-ea"/>
              <a:cs typeface="Times New Roman" panose="02020603050405020304" pitchFamily="18" charset="0"/>
            </a:endParaRPr>
          </a:p>
          <a:p>
            <a:pPr marL="742950" lvl="1" indent="-285750">
              <a:buFont typeface="Arial" panose="020B0604020202020204" pitchFamily="34" charset="0"/>
              <a:buChar char="•"/>
            </a:pPr>
            <a:endParaRPr lang="en-US" altLang="zh-CN" dirty="0">
              <a:latin typeface="Times New Roman" panose="02020603050405020304" pitchFamily="18" charset="0"/>
              <a:ea typeface="+mj-ea"/>
              <a:cs typeface="Times New Roman" panose="02020603050405020304" pitchFamily="18" charset="0"/>
            </a:endParaRPr>
          </a:p>
          <a:p>
            <a:pPr marL="742950" lvl="1" indent="-285750">
              <a:buFont typeface="Arial" panose="020B0604020202020204" pitchFamily="34" charset="0"/>
              <a:buChar char="•"/>
            </a:pPr>
            <a:endParaRPr lang="en-US" altLang="zh-CN" dirty="0">
              <a:latin typeface="Times New Roman" panose="02020603050405020304" pitchFamily="18" charset="0"/>
              <a:ea typeface="+mj-ea"/>
              <a:cs typeface="Times New Roman" panose="02020603050405020304" pitchFamily="18" charset="0"/>
            </a:endParaRPr>
          </a:p>
          <a:p>
            <a:pPr marL="742950" lvl="1" indent="-285750">
              <a:buFont typeface="Arial" panose="020B0604020202020204" pitchFamily="34" charset="0"/>
              <a:buChar char="•"/>
            </a:pPr>
            <a:endParaRPr lang="en-US" altLang="zh-CN" dirty="0">
              <a:latin typeface="Times New Roman" panose="02020603050405020304" pitchFamily="18" charset="0"/>
              <a:ea typeface="+mj-ea"/>
              <a:cs typeface="Times New Roman" panose="02020603050405020304" pitchFamily="18" charset="0"/>
            </a:endParaRPr>
          </a:p>
          <a:p>
            <a:pPr marL="742950" lvl="1" indent="-285750">
              <a:buFont typeface="Arial" panose="020B0604020202020204" pitchFamily="34" charset="0"/>
              <a:buChar char="•"/>
            </a:pPr>
            <a:endParaRPr lang="en-US" altLang="zh-CN" dirty="0">
              <a:latin typeface="Times New Roman" panose="02020603050405020304" pitchFamily="18" charset="0"/>
              <a:ea typeface="+mj-ea"/>
              <a:cs typeface="Times New Roman" panose="02020603050405020304" pitchFamily="18" charset="0"/>
            </a:endParaRPr>
          </a:p>
          <a:p>
            <a:pPr marL="742950" lvl="1" indent="-285750">
              <a:buFont typeface="Arial" panose="020B0604020202020204" pitchFamily="34" charset="0"/>
              <a:buChar char="•"/>
            </a:pPr>
            <a:endParaRPr lang="en-US" altLang="zh-CN" dirty="0">
              <a:latin typeface="Times New Roman" panose="02020603050405020304" pitchFamily="18" charset="0"/>
              <a:ea typeface="+mj-ea"/>
              <a:cs typeface="Times New Roman" panose="02020603050405020304" pitchFamily="18" charset="0"/>
            </a:endParaRPr>
          </a:p>
          <a:p>
            <a:pPr lvl="2"/>
            <a:r>
              <a:rPr lang="zh-CN" altLang="en-US" dirty="0">
                <a:latin typeface="Times New Roman" panose="02020603050405020304" pitchFamily="18" charset="0"/>
                <a:ea typeface="+mj-ea"/>
                <a:cs typeface="Times New Roman" panose="02020603050405020304" pitchFamily="18" charset="0"/>
              </a:rPr>
              <a:t>扫单功能</a:t>
            </a:r>
            <a:r>
              <a:rPr lang="en-US" altLang="zh-CN" dirty="0">
                <a:latin typeface="Times New Roman" panose="02020603050405020304" pitchFamily="18" charset="0"/>
                <a:ea typeface="+mj-ea"/>
                <a:cs typeface="Times New Roman" panose="02020603050405020304" pitchFamily="18" charset="0"/>
              </a:rPr>
              <a:t> - </a:t>
            </a:r>
            <a:r>
              <a:rPr lang="zh-CN" altLang="en-US" dirty="0">
                <a:latin typeface="Times New Roman" panose="02020603050405020304" pitchFamily="18" charset="0"/>
                <a:ea typeface="+mj-ea"/>
                <a:cs typeface="Times New Roman" panose="02020603050405020304" pitchFamily="18" charset="0"/>
              </a:rPr>
              <a:t>可在市场的反方向交易，并将订单簿中另一边所选价格与最优买卖价之间的所有挂单归入所下订单数中。</a:t>
            </a:r>
            <a:endParaRPr lang="en-US" altLang="zh-CN" dirty="0">
              <a:latin typeface="Times New Roman" panose="02020603050405020304" pitchFamily="18" charset="0"/>
              <a:ea typeface="+mj-ea"/>
              <a:cs typeface="Times New Roman" panose="02020603050405020304" pitchFamily="18" charset="0"/>
            </a:endParaRPr>
          </a:p>
          <a:p>
            <a:pPr marL="1200150" lvl="2" indent="-285750">
              <a:buFont typeface="Arial" panose="020B0604020202020204" pitchFamily="34" charset="0"/>
              <a:buChar char="•"/>
            </a:pPr>
            <a:endParaRPr lang="en-US" altLang="zh-CN" dirty="0">
              <a:latin typeface="Times New Roman" panose="02020603050405020304" pitchFamily="18" charset="0"/>
              <a:ea typeface="+mj-ea"/>
              <a:cs typeface="Times New Roman" panose="02020603050405020304" pitchFamily="18" charset="0"/>
            </a:endParaRPr>
          </a:p>
          <a:p>
            <a:pPr marL="1200150" lvl="2" indent="-285750">
              <a:buFont typeface="Arial" panose="020B0604020202020204" pitchFamily="34" charset="0"/>
              <a:buChar char="•"/>
            </a:pPr>
            <a:r>
              <a:rPr lang="zh-CN" altLang="en-US" sz="1600" dirty="0">
                <a:latin typeface="Times New Roman" panose="02020603050405020304" pitchFamily="18" charset="0"/>
                <a:ea typeface="+mj-ea"/>
                <a:cs typeface="Times New Roman" panose="02020603050405020304" pitchFamily="18" charset="0"/>
              </a:rPr>
              <a:t>若有交易品种添加至</a:t>
            </a:r>
            <a:r>
              <a:rPr lang="zh-CN" altLang="en-US" sz="1600" b="1" dirty="0">
                <a:latin typeface="Times New Roman" panose="02020603050405020304" pitchFamily="18" charset="0"/>
                <a:ea typeface="+mj-ea"/>
                <a:cs typeface="Times New Roman" panose="02020603050405020304" pitchFamily="18" charset="0"/>
              </a:rPr>
              <a:t>偏好设置</a:t>
            </a:r>
            <a:r>
              <a:rPr lang="zh-CN" altLang="en-US" sz="1600" dirty="0">
                <a:latin typeface="Times New Roman" panose="02020603050405020304" pitchFamily="18" charset="0"/>
                <a:ea typeface="+mj-ea"/>
                <a:cs typeface="Times New Roman" panose="02020603050405020304" pitchFamily="18" charset="0"/>
              </a:rPr>
              <a:t>扫单列表，则点击</a:t>
            </a:r>
            <a:r>
              <a:rPr lang="en-US" altLang="zh-CN" sz="1600" dirty="0">
                <a:latin typeface="Times New Roman" panose="02020603050405020304" pitchFamily="18" charset="0"/>
                <a:ea typeface="+mj-ea"/>
                <a:cs typeface="Times New Roman" panose="02020603050405020304" pitchFamily="18" charset="0"/>
              </a:rPr>
              <a:t>DOM</a:t>
            </a:r>
            <a:r>
              <a:rPr lang="zh-CN" altLang="en-US" sz="1600" dirty="0">
                <a:latin typeface="Times New Roman" panose="02020603050405020304" pitchFamily="18" charset="0"/>
                <a:ea typeface="+mj-ea"/>
                <a:cs typeface="Times New Roman" panose="02020603050405020304" pitchFamily="18" charset="0"/>
              </a:rPr>
              <a:t>列会在市场中下扫单。</a:t>
            </a:r>
            <a:endParaRPr lang="en-US" altLang="zh-CN" sz="1600" dirty="0">
              <a:latin typeface="Times New Roman" panose="02020603050405020304" pitchFamily="18" charset="0"/>
              <a:ea typeface="+mj-ea"/>
              <a:cs typeface="Times New Roman" panose="02020603050405020304" pitchFamily="18" charset="0"/>
            </a:endParaRPr>
          </a:p>
          <a:p>
            <a:pPr marL="1200150" lvl="2" indent="-285750">
              <a:buFont typeface="Arial" panose="020B0604020202020204" pitchFamily="34" charset="0"/>
              <a:buChar char="•"/>
            </a:pPr>
            <a:r>
              <a:rPr lang="zh-CN" altLang="en-US" sz="1600" dirty="0">
                <a:latin typeface="Times New Roman" panose="02020603050405020304" pitchFamily="18" charset="0"/>
                <a:ea typeface="+mj-ea"/>
                <a:cs typeface="Times New Roman" panose="02020603050405020304" pitchFamily="18" charset="0"/>
              </a:rPr>
              <a:t>软件将始终强制弹出扫单确认窗口，以防意外错误下单。确认窗口中的订单大小显示所选价格与最优买卖价之间订单的累计手数。黄色字体表示警示。</a:t>
            </a:r>
            <a:endParaRPr lang="en-US" altLang="zh-CN" sz="1600" dirty="0">
              <a:latin typeface="Times New Roman" panose="02020603050405020304" pitchFamily="18" charset="0"/>
              <a:ea typeface="+mj-ea"/>
              <a:cs typeface="Times New Roman" panose="02020603050405020304" pitchFamily="18" charset="0"/>
            </a:endParaRPr>
          </a:p>
          <a:p>
            <a:pPr marL="1200150" lvl="2" indent="-285750">
              <a:buFont typeface="Arial" panose="020B0604020202020204" pitchFamily="34" charset="0"/>
              <a:buChar char="•"/>
            </a:pPr>
            <a:r>
              <a:rPr lang="zh-CN" altLang="en-US" sz="1600" dirty="0">
                <a:latin typeface="Times New Roman" panose="02020603050405020304" pitchFamily="18" charset="0"/>
                <a:ea typeface="+mj-ea"/>
                <a:cs typeface="Times New Roman" panose="02020603050405020304" pitchFamily="18" charset="0"/>
              </a:rPr>
              <a:t>扫单模式可在</a:t>
            </a:r>
            <a:r>
              <a:rPr lang="zh-CN" altLang="en-US" sz="1600" b="1" dirty="0">
                <a:latin typeface="Times New Roman" panose="02020603050405020304" pitchFamily="18" charset="0"/>
                <a:ea typeface="+mj-ea"/>
                <a:cs typeface="Times New Roman" panose="02020603050405020304" pitchFamily="18" charset="0"/>
              </a:rPr>
              <a:t>偏好设置</a:t>
            </a:r>
            <a:r>
              <a:rPr lang="zh-CN" altLang="en-US" sz="1600" dirty="0">
                <a:latin typeface="Times New Roman" panose="02020603050405020304" pitchFamily="18" charset="0"/>
                <a:ea typeface="+mj-ea"/>
                <a:cs typeface="Times New Roman" panose="02020603050405020304" pitchFamily="18" charset="0"/>
              </a:rPr>
              <a:t>中随时关闭。</a:t>
            </a:r>
            <a:endParaRPr lang="en-US" altLang="zh-CN" dirty="0">
              <a:latin typeface="Times New Roman" panose="02020603050405020304" pitchFamily="18" charset="0"/>
              <a:ea typeface="+mj-ea"/>
              <a:cs typeface="Times New Roman" panose="02020603050405020304" pitchFamily="18" charset="0"/>
            </a:endParaRPr>
          </a:p>
        </p:txBody>
      </p:sp>
      <p:pic>
        <p:nvPicPr>
          <p:cNvPr id="13" name="Picture 12">
            <a:extLst>
              <a:ext uri="{FF2B5EF4-FFF2-40B4-BE49-F238E27FC236}">
                <a16:creationId xmlns:a16="http://schemas.microsoft.com/office/drawing/2014/main" id="{A21E5AEA-318D-406C-AFB7-A7CDECB4B5E7}"/>
              </a:ext>
            </a:extLst>
          </p:cNvPr>
          <p:cNvPicPr>
            <a:picLocks noChangeAspect="1"/>
          </p:cNvPicPr>
          <p:nvPr/>
        </p:nvPicPr>
        <p:blipFill>
          <a:blip r:embed="rId2"/>
          <a:stretch>
            <a:fillRect/>
          </a:stretch>
        </p:blipFill>
        <p:spPr>
          <a:xfrm>
            <a:off x="8840707" y="3044652"/>
            <a:ext cx="3118010" cy="3403775"/>
          </a:xfrm>
          <a:prstGeom prst="rect">
            <a:avLst/>
          </a:prstGeom>
        </p:spPr>
      </p:pic>
      <p:sp>
        <p:nvSpPr>
          <p:cNvPr id="9" name="Title 2">
            <a:extLst>
              <a:ext uri="{FF2B5EF4-FFF2-40B4-BE49-F238E27FC236}">
                <a16:creationId xmlns:a16="http://schemas.microsoft.com/office/drawing/2014/main" id="{C050F8BF-872B-4ADE-AE69-EBDCC144BDFE}"/>
              </a:ext>
            </a:extLst>
          </p:cNvPr>
          <p:cNvSpPr txBox="1">
            <a:spLocks/>
          </p:cNvSpPr>
          <p:nvPr/>
        </p:nvSpPr>
        <p:spPr>
          <a:xfrm>
            <a:off x="1217614" y="533400"/>
            <a:ext cx="9753600" cy="7620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cap="all" baseline="0">
                <a:solidFill>
                  <a:schemeClr val="accent1">
                    <a:lumMod val="50000"/>
                  </a:schemeClr>
                </a:solidFill>
                <a:latin typeface="+mj-lt"/>
                <a:ea typeface="+mj-ea"/>
                <a:cs typeface="+mj-cs"/>
              </a:defRPr>
            </a:lvl1pPr>
          </a:lstStyle>
          <a:p>
            <a:r>
              <a:rPr lang="zh-CN" altLang="en-US" dirty="0"/>
              <a:t>下单窗口 </a:t>
            </a:r>
            <a:r>
              <a:rPr lang="en-US" altLang="zh-CN" sz="2700" dirty="0"/>
              <a:t>– </a:t>
            </a:r>
            <a:r>
              <a:rPr lang="zh-CN" altLang="en-US" sz="2700" dirty="0"/>
              <a:t>混合下单</a:t>
            </a:r>
            <a:endParaRPr lang="en-US" sz="2700" dirty="0"/>
          </a:p>
        </p:txBody>
      </p:sp>
      <p:sp>
        <p:nvSpPr>
          <p:cNvPr id="5" name="Slide Number Placeholder 4">
            <a:extLst>
              <a:ext uri="{FF2B5EF4-FFF2-40B4-BE49-F238E27FC236}">
                <a16:creationId xmlns:a16="http://schemas.microsoft.com/office/drawing/2014/main" id="{5DD38886-BA98-40BE-91A8-B9476EFD03CE}"/>
              </a:ext>
            </a:extLst>
          </p:cNvPr>
          <p:cNvSpPr>
            <a:spLocks noGrp="1"/>
          </p:cNvSpPr>
          <p:nvPr>
            <p:ph type="sldNum" sz="quarter" idx="12"/>
          </p:nvPr>
        </p:nvSpPr>
        <p:spPr/>
        <p:txBody>
          <a:bodyPr/>
          <a:lstStyle/>
          <a:p>
            <a:fld id="{F36C87F6-986D-49E6-AF40-1B3A1EE8064D}" type="slidenum">
              <a:rPr lang="en-US" smtClean="0"/>
              <a:t>19</a:t>
            </a:fld>
            <a:endParaRPr lang="en-US"/>
          </a:p>
        </p:txBody>
      </p:sp>
      <p:pic>
        <p:nvPicPr>
          <p:cNvPr id="10" name="图片 4">
            <a:extLst>
              <a:ext uri="{FF2B5EF4-FFF2-40B4-BE49-F238E27FC236}">
                <a16:creationId xmlns:a16="http://schemas.microsoft.com/office/drawing/2014/main" id="{386936C7-7D76-4DC5-9E58-3F67F424D6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1412" y="152400"/>
            <a:ext cx="3117937" cy="543001"/>
          </a:xfrm>
          <a:prstGeom prst="rect">
            <a:avLst/>
          </a:prstGeom>
        </p:spPr>
      </p:pic>
      <p:pic>
        <p:nvPicPr>
          <p:cNvPr id="6" name="Picture 5">
            <a:extLst>
              <a:ext uri="{FF2B5EF4-FFF2-40B4-BE49-F238E27FC236}">
                <a16:creationId xmlns:a16="http://schemas.microsoft.com/office/drawing/2014/main" id="{5710F410-12F0-4B5A-9004-87BCEBCED678}"/>
              </a:ext>
            </a:extLst>
          </p:cNvPr>
          <p:cNvPicPr>
            <a:picLocks noChangeAspect="1"/>
          </p:cNvPicPr>
          <p:nvPr/>
        </p:nvPicPr>
        <p:blipFill>
          <a:blip r:embed="rId4"/>
          <a:stretch>
            <a:fillRect/>
          </a:stretch>
        </p:blipFill>
        <p:spPr>
          <a:xfrm>
            <a:off x="5332412" y="433030"/>
            <a:ext cx="3251367" cy="3924502"/>
          </a:xfrm>
          <a:prstGeom prst="rect">
            <a:avLst/>
          </a:prstGeom>
        </p:spPr>
      </p:pic>
      <p:sp>
        <p:nvSpPr>
          <p:cNvPr id="8" name="Slide Number Placeholder 6">
            <a:extLst>
              <a:ext uri="{FF2B5EF4-FFF2-40B4-BE49-F238E27FC236}">
                <a16:creationId xmlns:a16="http://schemas.microsoft.com/office/drawing/2014/main" id="{A2B29B67-C70B-4A1B-B507-A7DFDB6E1412}"/>
              </a:ext>
            </a:extLst>
          </p:cNvPr>
          <p:cNvSpPr txBox="1">
            <a:spLocks/>
          </p:cNvSpPr>
          <p:nvPr/>
        </p:nvSpPr>
        <p:spPr>
          <a:xfrm>
            <a:off x="4760910" y="6629401"/>
            <a:ext cx="2667001" cy="157723"/>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 2018 Huatai Financial USA, INC.</a:t>
            </a:r>
          </a:p>
        </p:txBody>
      </p:sp>
    </p:spTree>
    <p:extLst>
      <p:ext uri="{BB962C8B-B14F-4D97-AF65-F5344CB8AC3E}">
        <p14:creationId xmlns:p14="http://schemas.microsoft.com/office/powerpoint/2010/main" val="1970873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7614" y="838200"/>
            <a:ext cx="9753600" cy="762000"/>
          </a:xfrm>
        </p:spPr>
        <p:txBody>
          <a:bodyPr/>
          <a:lstStyle/>
          <a:p>
            <a:r>
              <a:rPr lang="en-US" dirty="0">
                <a:latin typeface="Times New Roman" panose="02020603050405020304" pitchFamily="18" charset="0"/>
                <a:cs typeface="Times New Roman" panose="02020603050405020304" pitchFamily="18" charset="0"/>
              </a:rPr>
              <a:t>CQG</a:t>
            </a:r>
            <a:r>
              <a:rPr lang="zh-CN" altLang="en-US" dirty="0">
                <a:latin typeface="Times New Roman" panose="02020603050405020304" pitchFamily="18" charset="0"/>
                <a:cs typeface="Times New Roman" panose="02020603050405020304" pitchFamily="18" charset="0"/>
              </a:rPr>
              <a:t>简介</a:t>
            </a:r>
            <a:endParaRPr lang="en-US"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217614" y="1828800"/>
            <a:ext cx="9753600" cy="4619628"/>
          </a:xfrm>
        </p:spPr>
        <p:txBody>
          <a:bodyPr vert="horz" lIns="91440" tIns="45720" rIns="91440" bIns="45720" rtlCol="0" anchor="t">
            <a:normAutofit lnSpcReduction="10000"/>
          </a:bodyPr>
          <a:lstStyle/>
          <a:p>
            <a:pPr marL="0" indent="0">
              <a:lnSpc>
                <a:spcPct val="100000"/>
              </a:lnSpc>
              <a:spcBef>
                <a:spcPts val="0"/>
              </a:spcBef>
              <a:buClr>
                <a:schemeClr val="tx1"/>
              </a:buClr>
              <a:buNone/>
            </a:pPr>
            <a:r>
              <a:rPr lang="en-US" sz="1800" dirty="0">
                <a:latin typeface="Times New Roman" panose="02020603050405020304" pitchFamily="18" charset="0"/>
                <a:ea typeface="SimSun" charset="-122"/>
                <a:cs typeface="Times New Roman" panose="02020603050405020304" pitchFamily="18" charset="0"/>
              </a:rPr>
              <a:t>CQG</a:t>
            </a:r>
            <a:r>
              <a:rPr lang="ja-JP" altLang="en-US" sz="1800" dirty="0">
                <a:latin typeface="Times New Roman" panose="02020603050405020304" pitchFamily="18" charset="0"/>
                <a:ea typeface="SimSun" charset="-122"/>
                <a:cs typeface="Times New Roman" panose="02020603050405020304" pitchFamily="18" charset="0"/>
              </a:rPr>
              <a:t>是行业内领先的交易软件公司，</a:t>
            </a:r>
            <a:r>
              <a:rPr lang="zh-CN" altLang="en-US" sz="1800" dirty="0">
                <a:latin typeface="Times New Roman" panose="02020603050405020304" pitchFamily="18" charset="0"/>
                <a:ea typeface="SimSun" charset="-122"/>
                <a:cs typeface="Times New Roman" panose="02020603050405020304" pitchFamily="18" charset="0"/>
              </a:rPr>
              <a:t>在美国市场广受大型经纪商的青睐。</a:t>
            </a:r>
            <a:r>
              <a:rPr lang="en-US" altLang="zh-CN" sz="1800" dirty="0">
                <a:latin typeface="Times New Roman" panose="02020603050405020304" pitchFamily="18" charset="0"/>
                <a:ea typeface="SimSun" charset="-122"/>
                <a:cs typeface="Times New Roman" panose="02020603050405020304" pitchFamily="18" charset="0"/>
              </a:rPr>
              <a:t>CQG</a:t>
            </a:r>
            <a:r>
              <a:rPr lang="ja-JP" altLang="en-US" sz="1800" dirty="0">
                <a:latin typeface="Times New Roman" panose="02020603050405020304" pitchFamily="18" charset="0"/>
                <a:ea typeface="SimSun" charset="-122"/>
                <a:cs typeface="Times New Roman" panose="02020603050405020304" pitchFamily="18" charset="0"/>
              </a:rPr>
              <a:t>可以直接进入全球</a:t>
            </a:r>
            <a:r>
              <a:rPr lang="en-US" altLang="zh-CN" sz="1800" dirty="0">
                <a:latin typeface="Times New Roman" panose="02020603050405020304" pitchFamily="18" charset="0"/>
                <a:ea typeface="SimSun" charset="-122"/>
                <a:cs typeface="Times New Roman" panose="02020603050405020304" pitchFamily="18" charset="0"/>
              </a:rPr>
              <a:t>45</a:t>
            </a:r>
            <a:r>
              <a:rPr lang="ja-JP" altLang="en-US" sz="1800" dirty="0">
                <a:latin typeface="Times New Roman" panose="02020603050405020304" pitchFamily="18" charset="0"/>
                <a:ea typeface="SimSun" charset="-122"/>
                <a:cs typeface="Times New Roman" panose="02020603050405020304" pitchFamily="18" charset="0"/>
              </a:rPr>
              <a:t>个交易所，并且提供一系列的交易品种。</a:t>
            </a:r>
            <a:r>
              <a:rPr lang="en-US" altLang="ja-JP" sz="1800" dirty="0">
                <a:latin typeface="Times New Roman" panose="02020603050405020304" pitchFamily="18" charset="0"/>
                <a:ea typeface="SimSun" charset="-122"/>
                <a:cs typeface="Times New Roman" panose="02020603050405020304" pitchFamily="18" charset="0"/>
              </a:rPr>
              <a:t>CQG</a:t>
            </a:r>
            <a:r>
              <a:rPr lang="ja-JP" altLang="en-US" sz="1800" dirty="0">
                <a:latin typeface="Times New Roman" panose="02020603050405020304" pitchFamily="18" charset="0"/>
                <a:ea typeface="SimSun" charset="-122"/>
                <a:cs typeface="Times New Roman" panose="02020603050405020304" pitchFamily="18" charset="0"/>
              </a:rPr>
              <a:t>的足迹遍布市场已超过</a:t>
            </a:r>
            <a:r>
              <a:rPr lang="en-US" altLang="ja-JP" sz="1800" dirty="0">
                <a:latin typeface="Times New Roman" panose="02020603050405020304" pitchFamily="18" charset="0"/>
                <a:ea typeface="SimSun" charset="-122"/>
                <a:cs typeface="Times New Roman" panose="02020603050405020304" pitchFamily="18" charset="0"/>
              </a:rPr>
              <a:t>35</a:t>
            </a:r>
            <a:r>
              <a:rPr lang="ja-JP" altLang="en-US" sz="1800" dirty="0">
                <a:latin typeface="Times New Roman" panose="02020603050405020304" pitchFamily="18" charset="0"/>
                <a:ea typeface="SimSun" charset="-122"/>
                <a:cs typeface="Times New Roman" panose="02020603050405020304" pitchFamily="18" charset="0"/>
              </a:rPr>
              <a:t>年。</a:t>
            </a:r>
            <a:endParaRPr lang="en-US" altLang="ja-JP" sz="1800" dirty="0">
              <a:latin typeface="Times New Roman" panose="02020603050405020304" pitchFamily="18" charset="0"/>
              <a:ea typeface="SimSun" charset="-122"/>
              <a:cs typeface="Times New Roman" panose="02020603050405020304" pitchFamily="18" charset="0"/>
            </a:endParaRPr>
          </a:p>
          <a:p>
            <a:pPr marL="0">
              <a:lnSpc>
                <a:spcPct val="100000"/>
              </a:lnSpc>
              <a:spcBef>
                <a:spcPts val="0"/>
              </a:spcBef>
              <a:buClr>
                <a:schemeClr val="tx1"/>
              </a:buClr>
            </a:pPr>
            <a:endParaRPr lang="ja-JP" altLang="en-US" sz="1800" dirty="0">
              <a:latin typeface="Times New Roman" panose="02020603050405020304" pitchFamily="18" charset="0"/>
              <a:ea typeface="SimSun" charset="-122"/>
              <a:cs typeface="Times New Roman" panose="02020603050405020304" pitchFamily="18" charset="0"/>
            </a:endParaRPr>
          </a:p>
          <a:p>
            <a:pPr marL="0" indent="0">
              <a:lnSpc>
                <a:spcPct val="100000"/>
              </a:lnSpc>
              <a:spcBef>
                <a:spcPts val="0"/>
              </a:spcBef>
              <a:buClr>
                <a:schemeClr val="tx1"/>
              </a:buClr>
              <a:buNone/>
            </a:pPr>
            <a:r>
              <a:rPr lang="ja-JP" altLang="en-US" sz="1800" dirty="0">
                <a:latin typeface="Times New Roman" panose="02020603050405020304" pitchFamily="18" charset="0"/>
                <a:ea typeface="SimSun" charset="-122"/>
                <a:cs typeface="Times New Roman" panose="02020603050405020304" pitchFamily="18" charset="0"/>
              </a:rPr>
              <a:t>华泰金融美国公司为客户提供CQG Desktop交易平台，该平台可以通过电脑、平板电脑、手机等多种设备</a:t>
            </a:r>
            <a:r>
              <a:rPr lang="zh-CN" altLang="en-US" sz="1800" dirty="0">
                <a:latin typeface="Times New Roman" panose="02020603050405020304" pitchFamily="18" charset="0"/>
                <a:ea typeface="SimSun" charset="-122"/>
                <a:cs typeface="Times New Roman" panose="02020603050405020304" pitchFamily="18" charset="0"/>
              </a:rPr>
              <a:t>使用，并且提供中文版本</a:t>
            </a:r>
            <a:r>
              <a:rPr lang="ja-JP" altLang="en-US" sz="1800" dirty="0">
                <a:latin typeface="Times New Roman" panose="02020603050405020304" pitchFamily="18" charset="0"/>
                <a:ea typeface="SimSun" charset="-122"/>
                <a:cs typeface="Times New Roman" panose="02020603050405020304" pitchFamily="18" charset="0"/>
              </a:rPr>
              <a:t>。</a:t>
            </a:r>
            <a:r>
              <a:rPr lang="en-US" altLang="zh-CN" sz="1800" dirty="0">
                <a:latin typeface="Times New Roman" panose="02020603050405020304" pitchFamily="18" charset="0"/>
                <a:ea typeface="SimSun" charset="-122"/>
                <a:cs typeface="Times New Roman" panose="02020603050405020304" pitchFamily="18" charset="0"/>
              </a:rPr>
              <a:t>CQG</a:t>
            </a:r>
            <a:r>
              <a:rPr lang="zh-CN" altLang="en-US" sz="1800" dirty="0">
                <a:latin typeface="Times New Roman" panose="02020603050405020304" pitchFamily="18" charset="0"/>
                <a:ea typeface="SimSun" charset="-122"/>
                <a:cs typeface="Times New Roman" panose="02020603050405020304" pitchFamily="18" charset="0"/>
              </a:rPr>
              <a:t> </a:t>
            </a:r>
            <a:r>
              <a:rPr lang="en-US" altLang="zh-CN" sz="1800" dirty="0">
                <a:latin typeface="Times New Roman" panose="02020603050405020304" pitchFamily="18" charset="0"/>
                <a:ea typeface="SimSun" charset="-122"/>
                <a:cs typeface="Times New Roman" panose="02020603050405020304" pitchFamily="18" charset="0"/>
              </a:rPr>
              <a:t>Desktop</a:t>
            </a:r>
            <a:r>
              <a:rPr lang="zh-CN" altLang="en-US" sz="1800" dirty="0">
                <a:latin typeface="Times New Roman" panose="02020603050405020304" pitchFamily="18" charset="0"/>
                <a:ea typeface="SimSun" charset="-122"/>
                <a:cs typeface="Times New Roman" panose="02020603050405020304" pitchFamily="18" charset="0"/>
              </a:rPr>
              <a:t>功能齐全（交易、市场行情、图表</a:t>
            </a:r>
            <a:r>
              <a:rPr lang="en-US" altLang="zh-CN" sz="1800" dirty="0">
                <a:latin typeface="Times New Roman" panose="02020603050405020304" pitchFamily="18" charset="0"/>
                <a:ea typeface="SimSun" charset="-122"/>
                <a:cs typeface="Times New Roman" panose="02020603050405020304" pitchFamily="18" charset="0"/>
              </a:rPr>
              <a:t>&amp;</a:t>
            </a:r>
            <a:r>
              <a:rPr lang="zh-CN" altLang="en-US" sz="1800" dirty="0">
                <a:latin typeface="Times New Roman" panose="02020603050405020304" pitchFamily="18" charset="0"/>
                <a:ea typeface="SimSun" charset="-122"/>
                <a:cs typeface="Times New Roman" panose="02020603050405020304" pitchFamily="18" charset="0"/>
              </a:rPr>
              <a:t>分析指标、持仓及资金情况等），同时使用方法非常简单，</a:t>
            </a:r>
            <a:r>
              <a:rPr lang="ja-JP" altLang="en-US" sz="1800" dirty="0">
                <a:latin typeface="Times New Roman" panose="02020603050405020304" pitchFamily="18" charset="0"/>
                <a:ea typeface="SimSun" charset="-122"/>
                <a:cs typeface="Times New Roman" panose="02020603050405020304" pitchFamily="18" charset="0"/>
              </a:rPr>
              <a:t>本教程将</a:t>
            </a:r>
            <a:r>
              <a:rPr lang="zh-CN" altLang="en-US" sz="1800" dirty="0">
                <a:latin typeface="Times New Roman" panose="02020603050405020304" pitchFamily="18" charset="0"/>
                <a:ea typeface="SimSun" charset="-122"/>
                <a:cs typeface="Times New Roman" panose="02020603050405020304" pitchFamily="18" charset="0"/>
              </a:rPr>
              <a:t>对上述主要功能进行</a:t>
            </a:r>
            <a:r>
              <a:rPr lang="ja-JP" altLang="en-US" sz="1800" dirty="0">
                <a:latin typeface="Times New Roman" panose="02020603050405020304" pitchFamily="18" charset="0"/>
                <a:ea typeface="SimSun" charset="-122"/>
                <a:cs typeface="Times New Roman" panose="02020603050405020304" pitchFamily="18" charset="0"/>
              </a:rPr>
              <a:t>介绍</a:t>
            </a:r>
            <a:r>
              <a:rPr lang="zh-CN" altLang="en-US" sz="1800" dirty="0">
                <a:latin typeface="Times New Roman" panose="02020603050405020304" pitchFamily="18" charset="0"/>
                <a:ea typeface="SimSun" charset="-122"/>
                <a:cs typeface="Times New Roman" panose="02020603050405020304" pitchFamily="18" charset="0"/>
              </a:rPr>
              <a:t>（</a:t>
            </a:r>
            <a:r>
              <a:rPr lang="ja-JP" altLang="en-US" sz="1800" dirty="0">
                <a:latin typeface="Times New Roman" panose="02020603050405020304" pitchFamily="18" charset="0"/>
                <a:ea typeface="SimSun" charset="-122"/>
                <a:cs typeface="Times New Roman" panose="02020603050405020304" pitchFamily="18" charset="0"/>
              </a:rPr>
              <a:t>电脑及手机</a:t>
            </a:r>
            <a:r>
              <a:rPr lang="zh-CN" altLang="en-US" sz="1800" dirty="0">
                <a:latin typeface="Times New Roman" panose="02020603050405020304" pitchFamily="18" charset="0"/>
                <a:ea typeface="SimSun" charset="-122"/>
                <a:cs typeface="Times New Roman" panose="02020603050405020304" pitchFamily="18" charset="0"/>
              </a:rPr>
              <a:t>端）</a:t>
            </a:r>
            <a:r>
              <a:rPr lang="ja-JP" altLang="en-US" sz="1800" dirty="0">
                <a:latin typeface="Times New Roman" panose="02020603050405020304" pitchFamily="18" charset="0"/>
                <a:ea typeface="SimSun" charset="-122"/>
                <a:cs typeface="Times New Roman" panose="02020603050405020304" pitchFamily="18" charset="0"/>
              </a:rPr>
              <a:t>，以方便客户使用。</a:t>
            </a:r>
            <a:endParaRPr lang="en-US" altLang="ja-JP" sz="1800" dirty="0">
              <a:latin typeface="Times New Roman" panose="02020603050405020304" pitchFamily="18" charset="0"/>
              <a:ea typeface="SimSun" charset="-122"/>
              <a:cs typeface="Times New Roman" panose="02020603050405020304" pitchFamily="18" charset="0"/>
            </a:endParaRPr>
          </a:p>
          <a:p>
            <a:pPr marL="0" indent="0">
              <a:lnSpc>
                <a:spcPct val="100000"/>
              </a:lnSpc>
              <a:spcBef>
                <a:spcPts val="0"/>
              </a:spcBef>
              <a:buClr>
                <a:schemeClr val="tx1"/>
              </a:buClr>
              <a:buNone/>
            </a:pPr>
            <a:endParaRPr lang="en-US" altLang="ja-JP" sz="1800" dirty="0">
              <a:latin typeface="Times New Roman" panose="02020603050405020304" pitchFamily="18" charset="0"/>
              <a:ea typeface="SimSun" charset="-122"/>
              <a:cs typeface="Times New Roman" panose="02020603050405020304" pitchFamily="18" charset="0"/>
            </a:endParaRPr>
          </a:p>
          <a:p>
            <a:pPr marL="0" indent="0">
              <a:lnSpc>
                <a:spcPct val="100000"/>
              </a:lnSpc>
              <a:spcBef>
                <a:spcPts val="0"/>
              </a:spcBef>
              <a:buClr>
                <a:schemeClr val="tx1"/>
              </a:buClr>
              <a:buNone/>
            </a:pPr>
            <a:endParaRPr lang="en-US" altLang="ja-JP" sz="1800" dirty="0">
              <a:latin typeface="Times New Roman" panose="02020603050405020304" pitchFamily="18" charset="0"/>
              <a:ea typeface="SimSun" charset="-122"/>
              <a:cs typeface="Times New Roman" panose="02020603050405020304" pitchFamily="18" charset="0"/>
            </a:endParaRPr>
          </a:p>
          <a:p>
            <a:pPr marL="0" indent="0">
              <a:lnSpc>
                <a:spcPct val="100000"/>
              </a:lnSpc>
              <a:spcBef>
                <a:spcPts val="0"/>
              </a:spcBef>
              <a:buClr>
                <a:schemeClr val="tx1"/>
              </a:buClr>
              <a:buNone/>
            </a:pPr>
            <a:r>
              <a:rPr lang="zh-CN" altLang="en-US" sz="2800" b="1" dirty="0">
                <a:solidFill>
                  <a:srgbClr val="DE4A4A"/>
                </a:solidFill>
                <a:latin typeface="Times New Roman" panose="02020603050405020304" pitchFamily="18" charset="0"/>
                <a:ea typeface="SimSun" charset="-122"/>
                <a:cs typeface="Times New Roman" panose="02020603050405020304" pitchFamily="18" charset="0"/>
              </a:rPr>
              <a:t>关于华泰金融美国公司</a:t>
            </a:r>
            <a:endParaRPr lang="en-US" altLang="zh-CN" sz="2800" b="1" dirty="0">
              <a:solidFill>
                <a:srgbClr val="DE4A4A"/>
              </a:solidFill>
              <a:latin typeface="Times New Roman" panose="02020603050405020304" pitchFamily="18" charset="0"/>
              <a:ea typeface="SimSun" charset="-122"/>
              <a:cs typeface="Times New Roman" panose="02020603050405020304" pitchFamily="18" charset="0"/>
            </a:endParaRPr>
          </a:p>
          <a:p>
            <a:pPr marL="0" indent="0">
              <a:lnSpc>
                <a:spcPct val="100000"/>
              </a:lnSpc>
              <a:spcBef>
                <a:spcPts val="0"/>
              </a:spcBef>
              <a:buClr>
                <a:schemeClr val="tx1"/>
              </a:buClr>
              <a:buNone/>
            </a:pPr>
            <a:endParaRPr lang="en-US" altLang="zh-CN" sz="1200" b="1" dirty="0">
              <a:solidFill>
                <a:srgbClr val="DE4A4A"/>
              </a:solidFill>
              <a:latin typeface="Times New Roman" panose="02020603050405020304" pitchFamily="18" charset="0"/>
              <a:ea typeface="SimSun" charset="-122"/>
              <a:cs typeface="Times New Roman" panose="02020603050405020304" pitchFamily="18" charset="0"/>
            </a:endParaRPr>
          </a:p>
          <a:p>
            <a:pPr marL="0" indent="0">
              <a:lnSpc>
                <a:spcPct val="100000"/>
              </a:lnSpc>
              <a:spcBef>
                <a:spcPts val="0"/>
              </a:spcBef>
              <a:buClr>
                <a:schemeClr val="tx1"/>
              </a:buClr>
              <a:buNone/>
            </a:pPr>
            <a:r>
              <a:rPr lang="zh-CN" altLang="en-US" sz="1800" dirty="0">
                <a:latin typeface="Times New Roman" panose="02020603050405020304" pitchFamily="18" charset="0"/>
                <a:ea typeface="SimSun" charset="-122"/>
                <a:cs typeface="Times New Roman" panose="02020603050405020304" pitchFamily="18" charset="0"/>
              </a:rPr>
              <a:t>华泰金融美国公司（“华泰美国”）成立于</a:t>
            </a:r>
            <a:r>
              <a:rPr lang="en-US" altLang="zh-CN" sz="1800" dirty="0">
                <a:latin typeface="Times New Roman" panose="02020603050405020304" pitchFamily="18" charset="0"/>
                <a:ea typeface="SimSun" charset="-122"/>
                <a:cs typeface="Times New Roman" panose="02020603050405020304" pitchFamily="18" charset="0"/>
              </a:rPr>
              <a:t>2015</a:t>
            </a:r>
            <a:r>
              <a:rPr lang="zh-CN" altLang="en-US" sz="1800" dirty="0">
                <a:latin typeface="Times New Roman" panose="02020603050405020304" pitchFamily="18" charset="0"/>
                <a:ea typeface="SimSun" charset="-122"/>
                <a:cs typeface="Times New Roman" panose="02020603050405020304" pitchFamily="18" charset="0"/>
              </a:rPr>
              <a:t>年</a:t>
            </a:r>
            <a:r>
              <a:rPr lang="en-US" altLang="zh-CN" sz="1800" dirty="0">
                <a:latin typeface="Times New Roman" panose="02020603050405020304" pitchFamily="18" charset="0"/>
                <a:ea typeface="SimSun" charset="-122"/>
                <a:cs typeface="Times New Roman" panose="02020603050405020304" pitchFamily="18" charset="0"/>
              </a:rPr>
              <a:t>4</a:t>
            </a:r>
            <a:r>
              <a:rPr lang="zh-CN" altLang="en-US" sz="1800" dirty="0">
                <a:latin typeface="Times New Roman" panose="02020603050405020304" pitchFamily="18" charset="0"/>
                <a:ea typeface="SimSun" charset="-122"/>
                <a:cs typeface="Times New Roman" panose="02020603050405020304" pitchFamily="18" charset="0"/>
              </a:rPr>
              <a:t>月</a:t>
            </a:r>
            <a:r>
              <a:rPr lang="en-US" altLang="zh-CN" sz="1800" dirty="0">
                <a:latin typeface="Times New Roman" panose="02020603050405020304" pitchFamily="18" charset="0"/>
                <a:ea typeface="SimSun" charset="-122"/>
                <a:cs typeface="Times New Roman" panose="02020603050405020304" pitchFamily="18" charset="0"/>
              </a:rPr>
              <a:t>13</a:t>
            </a:r>
            <a:r>
              <a:rPr lang="zh-CN" altLang="en-US" sz="1800" dirty="0">
                <a:latin typeface="Times New Roman" panose="02020603050405020304" pitchFamily="18" charset="0"/>
                <a:ea typeface="SimSun" charset="-122"/>
                <a:cs typeface="Times New Roman" panose="02020603050405020304" pitchFamily="18" charset="0"/>
              </a:rPr>
              <a:t>日，位于美国芝加哥。华泰美国是华泰期货获取中国证监会批准在美国开展金融衍生品经纪业务的子公司，是美国商品期货交易委员会</a:t>
            </a:r>
            <a:r>
              <a:rPr lang="en-US" altLang="zh-CN" sz="1800" dirty="0">
                <a:latin typeface="Times New Roman" panose="02020603050405020304" pitchFamily="18" charset="0"/>
                <a:ea typeface="SimSun" charset="-122"/>
                <a:cs typeface="Times New Roman" panose="02020603050405020304" pitchFamily="18" charset="0"/>
              </a:rPr>
              <a:t>CFTC</a:t>
            </a:r>
            <a:r>
              <a:rPr lang="zh-CN" altLang="en-US" sz="1800" dirty="0">
                <a:latin typeface="Times New Roman" panose="02020603050405020304" pitchFamily="18" charset="0"/>
                <a:ea typeface="SimSun" charset="-122"/>
                <a:cs typeface="Times New Roman" panose="02020603050405020304" pitchFamily="18" charset="0"/>
              </a:rPr>
              <a:t>正式注册的期货佣金商</a:t>
            </a:r>
            <a:r>
              <a:rPr lang="en-US" altLang="zh-CN" sz="1800" dirty="0">
                <a:latin typeface="Times New Roman" panose="02020603050405020304" pitchFamily="18" charset="0"/>
                <a:ea typeface="SimSun" charset="-122"/>
                <a:cs typeface="Times New Roman" panose="02020603050405020304" pitchFamily="18" charset="0"/>
              </a:rPr>
              <a:t>(FCM)</a:t>
            </a:r>
            <a:r>
              <a:rPr lang="zh-CN" altLang="en-US" sz="1800" dirty="0">
                <a:latin typeface="Times New Roman" panose="02020603050405020304" pitchFamily="18" charset="0"/>
                <a:ea typeface="SimSun" charset="-122"/>
                <a:cs typeface="Times New Roman" panose="02020603050405020304" pitchFamily="18" charset="0"/>
              </a:rPr>
              <a:t>。</a:t>
            </a:r>
            <a:endParaRPr lang="en-US" altLang="zh-CN" sz="1800" dirty="0">
              <a:latin typeface="Times New Roman" panose="02020603050405020304" pitchFamily="18" charset="0"/>
              <a:ea typeface="SimSun" charset="-122"/>
              <a:cs typeface="Times New Roman" panose="02020603050405020304" pitchFamily="18" charset="0"/>
            </a:endParaRPr>
          </a:p>
          <a:p>
            <a:pPr marL="0" indent="0">
              <a:lnSpc>
                <a:spcPct val="100000"/>
              </a:lnSpc>
              <a:spcBef>
                <a:spcPts val="0"/>
              </a:spcBef>
              <a:buClr>
                <a:schemeClr val="tx1"/>
              </a:buClr>
              <a:buNone/>
            </a:pPr>
            <a:endParaRPr lang="en-US" altLang="zh-CN" sz="1800" dirty="0">
              <a:latin typeface="Times New Roman" panose="02020603050405020304" pitchFamily="18" charset="0"/>
              <a:ea typeface="SimSun" charset="-122"/>
              <a:cs typeface="Times New Roman" panose="02020603050405020304" pitchFamily="18" charset="0"/>
            </a:endParaRPr>
          </a:p>
          <a:p>
            <a:pPr marL="0" indent="0">
              <a:lnSpc>
                <a:spcPct val="100000"/>
              </a:lnSpc>
              <a:spcBef>
                <a:spcPts val="0"/>
              </a:spcBef>
              <a:buClr>
                <a:schemeClr val="tx1"/>
              </a:buClr>
              <a:buNone/>
            </a:pPr>
            <a:r>
              <a:rPr lang="zh-CN" altLang="en-US" sz="1800" dirty="0">
                <a:latin typeface="Times New Roman" panose="02020603050405020304" pitchFamily="18" charset="0"/>
                <a:ea typeface="SimSun" charset="-122"/>
                <a:cs typeface="Times New Roman" panose="02020603050405020304" pitchFamily="18" charset="0"/>
              </a:rPr>
              <a:t>华泰美国从事期货经纪和资产管理业务，同时提供行业研究报告、咨询服务、交易工具和教育培训。华泰美国旨在连接中美金融市场，坚持以服务客户为发展根基，致力于拓展全球衍生品市场。</a:t>
            </a:r>
            <a:endParaRPr lang="ja-JP" altLang="en-US" sz="1800" dirty="0">
              <a:latin typeface="Times New Roman" panose="02020603050405020304" pitchFamily="18" charset="0"/>
              <a:ea typeface="SimSun" charset="-122"/>
              <a:cs typeface="Times New Roman" panose="02020603050405020304" pitchFamily="18" charset="0"/>
            </a:endParaRPr>
          </a:p>
          <a:p>
            <a:pPr marL="0">
              <a:lnSpc>
                <a:spcPct val="100000"/>
              </a:lnSpc>
              <a:spcBef>
                <a:spcPts val="0"/>
              </a:spcBef>
              <a:buClr>
                <a:schemeClr val="tx1"/>
              </a:buClr>
            </a:pPr>
            <a:endParaRPr lang="en-US" sz="1800" dirty="0">
              <a:latin typeface="Times New Roman" panose="02020603050405020304" pitchFamily="18" charset="0"/>
              <a:ea typeface="SimSun" charset="-122"/>
              <a:cs typeface="Times New Roman" panose="02020603050405020304" pitchFamily="18" charset="0"/>
            </a:endParaRPr>
          </a:p>
          <a:p>
            <a:pPr marL="0">
              <a:lnSpc>
                <a:spcPct val="100000"/>
              </a:lnSpc>
              <a:buClr>
                <a:schemeClr val="tx1"/>
              </a:buClr>
            </a:pPr>
            <a:endParaRPr lang="en-US" sz="2000" dirty="0">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BC3B5222-CDCF-42B4-9D2E-DE6E6A6D6EBA}"/>
              </a:ext>
            </a:extLst>
          </p:cNvPr>
          <p:cNvSpPr>
            <a:spLocks noGrp="1"/>
          </p:cNvSpPr>
          <p:nvPr>
            <p:ph type="sldNum" sz="quarter" idx="12"/>
          </p:nvPr>
        </p:nvSpPr>
        <p:spPr/>
        <p:txBody>
          <a:bodyPr/>
          <a:lstStyle/>
          <a:p>
            <a:fld id="{F36C87F6-986D-49E6-AF40-1B3A1EE8064D}" type="slidenum">
              <a:rPr lang="en-US" smtClean="0"/>
              <a:t>2</a:t>
            </a:fld>
            <a:endParaRPr lang="en-US"/>
          </a:p>
        </p:txBody>
      </p:sp>
      <p:pic>
        <p:nvPicPr>
          <p:cNvPr id="10" name="图片 4">
            <a:extLst>
              <a:ext uri="{FF2B5EF4-FFF2-40B4-BE49-F238E27FC236}">
                <a16:creationId xmlns:a16="http://schemas.microsoft.com/office/drawing/2014/main" id="{77ECABC2-9F31-4C9C-BB50-C9D185994C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1412" y="152400"/>
            <a:ext cx="3117937" cy="543001"/>
          </a:xfrm>
          <a:prstGeom prst="rect">
            <a:avLst/>
          </a:prstGeom>
        </p:spPr>
      </p:pic>
      <p:sp>
        <p:nvSpPr>
          <p:cNvPr id="6" name="Slide Number Placeholder 6">
            <a:extLst>
              <a:ext uri="{FF2B5EF4-FFF2-40B4-BE49-F238E27FC236}">
                <a16:creationId xmlns:a16="http://schemas.microsoft.com/office/drawing/2014/main" id="{CD05D7DD-4C14-43C7-A27C-520DB4512B5D}"/>
              </a:ext>
            </a:extLst>
          </p:cNvPr>
          <p:cNvSpPr txBox="1">
            <a:spLocks/>
          </p:cNvSpPr>
          <p:nvPr/>
        </p:nvSpPr>
        <p:spPr>
          <a:xfrm>
            <a:off x="4760910" y="6629401"/>
            <a:ext cx="2667001" cy="157723"/>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 2018 Huatai Financial USA, INC.</a:t>
            </a:r>
          </a:p>
        </p:txBody>
      </p:sp>
    </p:spTree>
    <p:extLst>
      <p:ext uri="{BB962C8B-B14F-4D97-AF65-F5344CB8AC3E}">
        <p14:creationId xmlns:p14="http://schemas.microsoft.com/office/powerpoint/2010/main" val="965574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D850E25-5961-41C9-BAEA-EF8D283D98A7}"/>
              </a:ext>
            </a:extLst>
          </p:cNvPr>
          <p:cNvPicPr>
            <a:picLocks noChangeAspect="1"/>
          </p:cNvPicPr>
          <p:nvPr/>
        </p:nvPicPr>
        <p:blipFill>
          <a:blip r:embed="rId2"/>
          <a:stretch>
            <a:fillRect/>
          </a:stretch>
        </p:blipFill>
        <p:spPr>
          <a:xfrm>
            <a:off x="7999412" y="4343400"/>
            <a:ext cx="2693521" cy="2362200"/>
          </a:xfrm>
          <a:prstGeom prst="rect">
            <a:avLst/>
          </a:prstGeom>
        </p:spPr>
      </p:pic>
      <p:pic>
        <p:nvPicPr>
          <p:cNvPr id="9" name="Picture 8">
            <a:extLst>
              <a:ext uri="{FF2B5EF4-FFF2-40B4-BE49-F238E27FC236}">
                <a16:creationId xmlns:a16="http://schemas.microsoft.com/office/drawing/2014/main" id="{2F64EACB-9468-474A-BB68-DB1DB9AB347C}"/>
              </a:ext>
            </a:extLst>
          </p:cNvPr>
          <p:cNvPicPr>
            <a:picLocks noChangeAspect="1"/>
          </p:cNvPicPr>
          <p:nvPr/>
        </p:nvPicPr>
        <p:blipFill>
          <a:blip r:embed="rId3"/>
          <a:stretch>
            <a:fillRect/>
          </a:stretch>
        </p:blipFill>
        <p:spPr>
          <a:xfrm>
            <a:off x="659711" y="5274256"/>
            <a:ext cx="6868224" cy="1202123"/>
          </a:xfrm>
          <a:prstGeom prst="rect">
            <a:avLst/>
          </a:prstGeom>
        </p:spPr>
      </p:pic>
      <p:sp>
        <p:nvSpPr>
          <p:cNvPr id="12" name="Title 2">
            <a:extLst>
              <a:ext uri="{FF2B5EF4-FFF2-40B4-BE49-F238E27FC236}">
                <a16:creationId xmlns:a16="http://schemas.microsoft.com/office/drawing/2014/main" id="{117ABC1E-C764-4138-BE30-702A327CC49E}"/>
              </a:ext>
            </a:extLst>
          </p:cNvPr>
          <p:cNvSpPr txBox="1">
            <a:spLocks/>
          </p:cNvSpPr>
          <p:nvPr/>
        </p:nvSpPr>
        <p:spPr>
          <a:xfrm>
            <a:off x="608012" y="533400"/>
            <a:ext cx="10287002" cy="7620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cap="all" baseline="0">
                <a:solidFill>
                  <a:schemeClr val="accent1">
                    <a:lumMod val="50000"/>
                  </a:schemeClr>
                </a:solidFill>
                <a:latin typeface="+mj-lt"/>
                <a:ea typeface="+mj-ea"/>
                <a:cs typeface="+mj-cs"/>
              </a:defRPr>
            </a:lvl1pPr>
          </a:lstStyle>
          <a:p>
            <a:r>
              <a:rPr lang="zh-CN" altLang="en-US" sz="2400" dirty="0">
                <a:solidFill>
                  <a:schemeClr val="tx1"/>
                </a:solidFill>
              </a:rPr>
              <a:t>平仓、清仓</a:t>
            </a:r>
            <a:endParaRPr lang="en-US" sz="1600" dirty="0"/>
          </a:p>
        </p:txBody>
      </p:sp>
      <p:sp>
        <p:nvSpPr>
          <p:cNvPr id="14" name="Rectangle 13">
            <a:extLst>
              <a:ext uri="{FF2B5EF4-FFF2-40B4-BE49-F238E27FC236}">
                <a16:creationId xmlns:a16="http://schemas.microsoft.com/office/drawing/2014/main" id="{B84A1CB1-E3B7-46C7-8696-093A362A1527}"/>
              </a:ext>
            </a:extLst>
          </p:cNvPr>
          <p:cNvSpPr/>
          <p:nvPr/>
        </p:nvSpPr>
        <p:spPr>
          <a:xfrm>
            <a:off x="150811" y="1219200"/>
            <a:ext cx="6339911" cy="3970318"/>
          </a:xfrm>
          <a:prstGeom prst="rect">
            <a:avLst/>
          </a:prstGeom>
        </p:spPr>
        <p:txBody>
          <a:bodyPr wrap="square">
            <a:spAutoFit/>
          </a:bodyPr>
          <a:lstStyle/>
          <a:p>
            <a:pPr lvl="1">
              <a:lnSpc>
                <a:spcPct val="150000"/>
              </a:lnSpc>
            </a:pPr>
            <a:r>
              <a:rPr lang="zh-CN" altLang="en-US" dirty="0">
                <a:latin typeface="Times New Roman" panose="02020603050405020304" pitchFamily="18" charset="0"/>
                <a:cs typeface="Times New Roman" panose="02020603050405020304" pitchFamily="18" charset="0"/>
              </a:rPr>
              <a:t>在</a:t>
            </a:r>
            <a:r>
              <a:rPr lang="zh-CN" altLang="en-US" b="1" dirty="0">
                <a:latin typeface="Times New Roman" panose="02020603050405020304" pitchFamily="18" charset="0"/>
                <a:cs typeface="Times New Roman" panose="02020603050405020304" pitchFamily="18" charset="0"/>
              </a:rPr>
              <a:t>实时行情</a:t>
            </a:r>
            <a:r>
              <a:rPr lang="zh-CN" altLang="en-US" dirty="0">
                <a:latin typeface="Times New Roman" panose="02020603050405020304" pitchFamily="18" charset="0"/>
                <a:cs typeface="Times New Roman" panose="02020603050405020304" pitchFamily="18" charset="0"/>
              </a:rPr>
              <a:t>或</a:t>
            </a:r>
            <a:r>
              <a:rPr lang="zh-CN" altLang="en-US" b="1" dirty="0">
                <a:latin typeface="Times New Roman" panose="02020603050405020304" pitchFamily="18" charset="0"/>
                <a:cs typeface="Times New Roman" panose="02020603050405020304" pitchFamily="18" charset="0"/>
              </a:rPr>
              <a:t>下单窗口</a:t>
            </a:r>
            <a:r>
              <a:rPr lang="zh-CN" altLang="en-US" dirty="0">
                <a:latin typeface="Times New Roman" panose="02020603050405020304" pitchFamily="18" charset="0"/>
                <a:cs typeface="Times New Roman" panose="02020603050405020304" pitchFamily="18" charset="0"/>
              </a:rPr>
              <a:t>界面，点击所选合约的持仓信息，可进行平仓或清仓（清仓是指平仓的同时取消该合约的全部执行中订单）。</a:t>
            </a:r>
            <a:endParaRPr lang="en-US" altLang="zh-CN" dirty="0">
              <a:latin typeface="Times New Roman" panose="02020603050405020304" pitchFamily="18" charset="0"/>
              <a:cs typeface="Times New Roman" panose="02020603050405020304" pitchFamily="18" charset="0"/>
            </a:endParaRPr>
          </a:p>
          <a:p>
            <a:pPr lvl="1">
              <a:lnSpc>
                <a:spcPct val="150000"/>
              </a:lnSpc>
            </a:pPr>
            <a:endParaRPr lang="en-US" altLang="zh-CN" dirty="0">
              <a:latin typeface="Times New Roman" panose="02020603050405020304" pitchFamily="18" charset="0"/>
              <a:cs typeface="Times New Roman" panose="02020603050405020304" pitchFamily="18" charset="0"/>
            </a:endParaRPr>
          </a:p>
          <a:p>
            <a:pPr lvl="1">
              <a:lnSpc>
                <a:spcPct val="150000"/>
              </a:lnSpc>
            </a:pPr>
            <a:r>
              <a:rPr lang="zh-CN" altLang="en-US" sz="2400" dirty="0">
                <a:latin typeface="Times New Roman" panose="02020603050405020304" pitchFamily="18" charset="0"/>
                <a:cs typeface="Times New Roman" panose="02020603050405020304" pitchFamily="18" charset="0"/>
              </a:rPr>
              <a:t>查看、修改、取消、预埋订单</a:t>
            </a:r>
            <a:endParaRPr lang="en-US" altLang="zh-CN" dirty="0">
              <a:latin typeface="Times New Roman" panose="02020603050405020304" pitchFamily="18" charset="0"/>
              <a:cs typeface="Times New Roman" panose="02020603050405020304" pitchFamily="18" charset="0"/>
            </a:endParaRPr>
          </a:p>
          <a:p>
            <a:pPr marL="742950" lvl="1" indent="-285750">
              <a:lnSpc>
                <a:spcPct val="150000"/>
              </a:lnSpc>
              <a:buFont typeface="Arial" panose="020B0604020202020204" pitchFamily="34" charset="0"/>
              <a:buChar char="•"/>
            </a:pPr>
            <a:r>
              <a:rPr lang="zh-CN" altLang="en-US" dirty="0">
                <a:latin typeface="Times New Roman" panose="02020603050405020304" pitchFamily="18" charset="0"/>
                <a:cs typeface="Times New Roman" panose="02020603050405020304" pitchFamily="18" charset="0"/>
              </a:rPr>
              <a:t>在</a:t>
            </a:r>
            <a:r>
              <a:rPr lang="zh-CN" altLang="en-US" b="1" dirty="0">
                <a:latin typeface="Times New Roman" panose="02020603050405020304" pitchFamily="18" charset="0"/>
                <a:cs typeface="Times New Roman" panose="02020603050405020304" pitchFamily="18" charset="0"/>
              </a:rPr>
              <a:t>实时行情</a:t>
            </a:r>
            <a:r>
              <a:rPr lang="zh-CN" altLang="en-US" dirty="0">
                <a:latin typeface="Times New Roman" panose="02020603050405020304" pitchFamily="18" charset="0"/>
                <a:cs typeface="Times New Roman" panose="02020603050405020304" pitchFamily="18" charset="0"/>
              </a:rPr>
              <a:t>或</a:t>
            </a:r>
            <a:r>
              <a:rPr lang="zh-CN" altLang="en-US" b="1" dirty="0">
                <a:latin typeface="Times New Roman" panose="02020603050405020304" pitchFamily="18" charset="0"/>
                <a:cs typeface="Times New Roman" panose="02020603050405020304" pitchFamily="18" charset="0"/>
              </a:rPr>
              <a:t>下单窗口</a:t>
            </a:r>
            <a:r>
              <a:rPr lang="zh-CN" altLang="en-US" dirty="0">
                <a:latin typeface="Times New Roman" panose="02020603050405020304" pitchFamily="18" charset="0"/>
                <a:cs typeface="Times New Roman" panose="02020603050405020304" pitchFamily="18" charset="0"/>
              </a:rPr>
              <a:t>界面，点击所选合约的订单信息，可查看、修改、取消和预埋订单。</a:t>
            </a:r>
            <a:endParaRPr lang="en-US" altLang="zh-CN" dirty="0">
              <a:latin typeface="Times New Roman" panose="02020603050405020304" pitchFamily="18" charset="0"/>
              <a:cs typeface="Times New Roman" panose="02020603050405020304" pitchFamily="18" charset="0"/>
            </a:endParaRPr>
          </a:p>
          <a:p>
            <a:pPr marL="742950" lvl="1" indent="-285750">
              <a:lnSpc>
                <a:spcPct val="150000"/>
              </a:lnSpc>
              <a:buFont typeface="Arial" panose="020B0604020202020204" pitchFamily="34" charset="0"/>
              <a:buChar char="•"/>
            </a:pPr>
            <a:r>
              <a:rPr lang="zh-CN" altLang="en-US" dirty="0">
                <a:latin typeface="Times New Roman" panose="02020603050405020304" pitchFamily="18" charset="0"/>
                <a:cs typeface="Times New Roman" panose="02020603050405020304" pitchFamily="18" charset="0"/>
              </a:rPr>
              <a:t>也可打开</a:t>
            </a:r>
            <a:r>
              <a:rPr lang="zh-CN" altLang="en-US" b="1" dirty="0">
                <a:latin typeface="Times New Roman" panose="02020603050405020304" pitchFamily="18" charset="0"/>
                <a:cs typeface="Times New Roman" panose="02020603050405020304" pitchFamily="18" charset="0"/>
              </a:rPr>
              <a:t>订单（执行中）</a:t>
            </a:r>
            <a:r>
              <a:rPr lang="zh-CN" altLang="en-US" dirty="0">
                <a:latin typeface="Times New Roman" panose="02020603050405020304" pitchFamily="18" charset="0"/>
                <a:cs typeface="Times New Roman" panose="02020603050405020304" pitchFamily="18" charset="0"/>
              </a:rPr>
              <a:t>窗口，查看、修改、取消和预埋订单。</a:t>
            </a:r>
            <a:endParaRPr lang="en-US" altLang="zh-CN"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C2848944-5CB0-41EB-B143-17068094A81F}"/>
              </a:ext>
            </a:extLst>
          </p:cNvPr>
          <p:cNvSpPr>
            <a:spLocks noGrp="1"/>
          </p:cNvSpPr>
          <p:nvPr>
            <p:ph type="sldNum" sz="quarter" idx="12"/>
          </p:nvPr>
        </p:nvSpPr>
        <p:spPr/>
        <p:txBody>
          <a:bodyPr/>
          <a:lstStyle/>
          <a:p>
            <a:fld id="{F36C87F6-986D-49E6-AF40-1B3A1EE8064D}" type="slidenum">
              <a:rPr lang="en-US" smtClean="0"/>
              <a:t>20</a:t>
            </a:fld>
            <a:endParaRPr lang="en-US"/>
          </a:p>
        </p:txBody>
      </p:sp>
      <p:pic>
        <p:nvPicPr>
          <p:cNvPr id="13" name="图片 4">
            <a:extLst>
              <a:ext uri="{FF2B5EF4-FFF2-40B4-BE49-F238E27FC236}">
                <a16:creationId xmlns:a16="http://schemas.microsoft.com/office/drawing/2014/main" id="{A27CEF9B-5B60-4BB5-9312-C222115FD4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1412" y="152400"/>
            <a:ext cx="3117937" cy="543001"/>
          </a:xfrm>
          <a:prstGeom prst="rect">
            <a:avLst/>
          </a:prstGeom>
        </p:spPr>
      </p:pic>
      <p:pic>
        <p:nvPicPr>
          <p:cNvPr id="7" name="Picture 6">
            <a:extLst>
              <a:ext uri="{FF2B5EF4-FFF2-40B4-BE49-F238E27FC236}">
                <a16:creationId xmlns:a16="http://schemas.microsoft.com/office/drawing/2014/main" id="{3D5D8005-1462-4075-A8AC-654633BC4E55}"/>
              </a:ext>
            </a:extLst>
          </p:cNvPr>
          <p:cNvPicPr>
            <a:picLocks noChangeAspect="1"/>
          </p:cNvPicPr>
          <p:nvPr/>
        </p:nvPicPr>
        <p:blipFill>
          <a:blip r:embed="rId5"/>
          <a:stretch>
            <a:fillRect/>
          </a:stretch>
        </p:blipFill>
        <p:spPr>
          <a:xfrm>
            <a:off x="7527934" y="958075"/>
            <a:ext cx="3937201" cy="1125966"/>
          </a:xfrm>
          <a:prstGeom prst="rect">
            <a:avLst/>
          </a:prstGeom>
        </p:spPr>
      </p:pic>
      <p:pic>
        <p:nvPicPr>
          <p:cNvPr id="15" name="Picture 14">
            <a:extLst>
              <a:ext uri="{FF2B5EF4-FFF2-40B4-BE49-F238E27FC236}">
                <a16:creationId xmlns:a16="http://schemas.microsoft.com/office/drawing/2014/main" id="{3A6063B7-2228-4CC0-BBAC-F918CD6AF963}"/>
              </a:ext>
            </a:extLst>
          </p:cNvPr>
          <p:cNvPicPr>
            <a:picLocks noChangeAspect="1"/>
          </p:cNvPicPr>
          <p:nvPr/>
        </p:nvPicPr>
        <p:blipFill>
          <a:blip r:embed="rId6"/>
          <a:stretch>
            <a:fillRect/>
          </a:stretch>
        </p:blipFill>
        <p:spPr>
          <a:xfrm>
            <a:off x="7164663" y="2443560"/>
            <a:ext cx="4300472" cy="1366440"/>
          </a:xfrm>
          <a:prstGeom prst="rect">
            <a:avLst/>
          </a:prstGeom>
        </p:spPr>
      </p:pic>
      <p:sp>
        <p:nvSpPr>
          <p:cNvPr id="10" name="Slide Number Placeholder 6">
            <a:extLst>
              <a:ext uri="{FF2B5EF4-FFF2-40B4-BE49-F238E27FC236}">
                <a16:creationId xmlns:a16="http://schemas.microsoft.com/office/drawing/2014/main" id="{DD16C5DB-9E95-4EC6-9B41-062D324D72F2}"/>
              </a:ext>
            </a:extLst>
          </p:cNvPr>
          <p:cNvSpPr txBox="1">
            <a:spLocks/>
          </p:cNvSpPr>
          <p:nvPr/>
        </p:nvSpPr>
        <p:spPr>
          <a:xfrm>
            <a:off x="4760910" y="6629401"/>
            <a:ext cx="2667001" cy="157723"/>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 2018 Huatai Financial USA, INC.</a:t>
            </a:r>
          </a:p>
        </p:txBody>
      </p:sp>
    </p:spTree>
    <p:extLst>
      <p:ext uri="{BB962C8B-B14F-4D97-AF65-F5344CB8AC3E}">
        <p14:creationId xmlns:p14="http://schemas.microsoft.com/office/powerpoint/2010/main" val="344775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7A148B10-1F98-4C9A-9D92-66EB8E59F454}"/>
              </a:ext>
            </a:extLst>
          </p:cNvPr>
          <p:cNvSpPr>
            <a:spLocks noGrp="1"/>
          </p:cNvSpPr>
          <p:nvPr>
            <p:ph sz="half" idx="1"/>
          </p:nvPr>
        </p:nvSpPr>
        <p:spPr>
          <a:xfrm>
            <a:off x="530008" y="1511276"/>
            <a:ext cx="4497603" cy="4690621"/>
          </a:xfrm>
        </p:spPr>
        <p:txBody>
          <a:bodyPr>
            <a:normAutofit/>
          </a:bodyPr>
          <a:lstStyle/>
          <a:p>
            <a:pPr>
              <a:buClrTx/>
            </a:pPr>
            <a:r>
              <a:rPr lang="zh-CN" altLang="en-US" dirty="0">
                <a:latin typeface="Times New Roman" panose="02020603050405020304" pitchFamily="18" charset="0"/>
                <a:ea typeface="+mj-ea"/>
                <a:cs typeface="Times New Roman" panose="02020603050405020304" pitchFamily="18" charset="0"/>
              </a:rPr>
              <a:t>订单一览</a:t>
            </a:r>
            <a:endParaRPr lang="en-US" altLang="zh-CN" sz="1600" dirty="0">
              <a:latin typeface="Times New Roman" panose="02020603050405020304" pitchFamily="18" charset="0"/>
              <a:ea typeface="+mj-ea"/>
              <a:cs typeface="Times New Roman" panose="02020603050405020304" pitchFamily="18" charset="0"/>
            </a:endParaRPr>
          </a:p>
          <a:p>
            <a:pPr lvl="1">
              <a:buClrTx/>
              <a:buFont typeface="Courier New" panose="02070309020205020404" pitchFamily="49" charset="0"/>
              <a:buChar char="o"/>
            </a:pPr>
            <a:r>
              <a:rPr lang="zh-CN" altLang="en-US" sz="1600" dirty="0">
                <a:latin typeface="Times New Roman" panose="02020603050405020304" pitchFamily="18" charset="0"/>
                <a:ea typeface="+mj-ea"/>
                <a:cs typeface="Times New Roman" panose="02020603050405020304" pitchFamily="18" charset="0"/>
              </a:rPr>
              <a:t>执行中</a:t>
            </a:r>
            <a:endParaRPr lang="en-US" altLang="zh-CN" sz="1600" dirty="0">
              <a:latin typeface="Times New Roman" panose="02020603050405020304" pitchFamily="18" charset="0"/>
              <a:ea typeface="+mj-ea"/>
              <a:cs typeface="Times New Roman" panose="02020603050405020304" pitchFamily="18" charset="0"/>
            </a:endParaRPr>
          </a:p>
          <a:p>
            <a:pPr lvl="1">
              <a:buClrTx/>
              <a:buFont typeface="Courier New" panose="02070309020205020404" pitchFamily="49" charset="0"/>
              <a:buChar char="o"/>
            </a:pPr>
            <a:r>
              <a:rPr lang="zh-CN" altLang="en-US" sz="1600" dirty="0">
                <a:latin typeface="Times New Roman" panose="02020603050405020304" pitchFamily="18" charset="0"/>
                <a:ea typeface="+mj-ea"/>
                <a:cs typeface="Times New Roman" panose="02020603050405020304" pitchFamily="18" charset="0"/>
              </a:rPr>
              <a:t>已成交</a:t>
            </a:r>
            <a:endParaRPr lang="en-US" altLang="zh-CN" sz="1600" dirty="0">
              <a:latin typeface="Times New Roman" panose="02020603050405020304" pitchFamily="18" charset="0"/>
              <a:ea typeface="+mj-ea"/>
              <a:cs typeface="Times New Roman" panose="02020603050405020304" pitchFamily="18" charset="0"/>
            </a:endParaRPr>
          </a:p>
          <a:p>
            <a:pPr lvl="1">
              <a:buClrTx/>
              <a:buFont typeface="Courier New" panose="02070309020205020404" pitchFamily="49" charset="0"/>
              <a:buChar char="o"/>
            </a:pPr>
            <a:r>
              <a:rPr lang="zh-CN" altLang="en-US" sz="1600" dirty="0">
                <a:latin typeface="Times New Roman" panose="02020603050405020304" pitchFamily="18" charset="0"/>
                <a:ea typeface="+mj-ea"/>
                <a:cs typeface="Times New Roman" panose="02020603050405020304" pitchFamily="18" charset="0"/>
              </a:rPr>
              <a:t>已取消</a:t>
            </a:r>
            <a:endParaRPr lang="en-US" altLang="zh-CN" sz="1600" dirty="0">
              <a:latin typeface="Times New Roman" panose="02020603050405020304" pitchFamily="18" charset="0"/>
              <a:ea typeface="+mj-ea"/>
              <a:cs typeface="Times New Roman" panose="02020603050405020304" pitchFamily="18" charset="0"/>
            </a:endParaRPr>
          </a:p>
          <a:p>
            <a:pPr lvl="1">
              <a:buClrTx/>
              <a:buFont typeface="Courier New" panose="02070309020205020404" pitchFamily="49" charset="0"/>
              <a:buChar char="o"/>
            </a:pPr>
            <a:r>
              <a:rPr lang="zh-CN" altLang="en-US" sz="1600" dirty="0">
                <a:latin typeface="Times New Roman" panose="02020603050405020304" pitchFamily="18" charset="0"/>
                <a:ea typeface="+mj-ea"/>
                <a:cs typeface="Times New Roman" panose="02020603050405020304" pitchFamily="18" charset="0"/>
              </a:rPr>
              <a:t>全部订单</a:t>
            </a:r>
            <a:endParaRPr lang="en-US" altLang="zh-CN" sz="1600" dirty="0">
              <a:latin typeface="Times New Roman" panose="02020603050405020304" pitchFamily="18" charset="0"/>
              <a:ea typeface="+mj-ea"/>
              <a:cs typeface="Times New Roman" panose="02020603050405020304" pitchFamily="18" charset="0"/>
            </a:endParaRPr>
          </a:p>
          <a:p>
            <a:pPr lvl="1">
              <a:buClrTx/>
            </a:pPr>
            <a:endParaRPr lang="en-US" altLang="zh-CN" sz="1600" dirty="0">
              <a:latin typeface="Times New Roman" panose="02020603050405020304" pitchFamily="18" charset="0"/>
              <a:ea typeface="+mj-ea"/>
              <a:cs typeface="Times New Roman" panose="02020603050405020304" pitchFamily="18" charset="0"/>
            </a:endParaRPr>
          </a:p>
          <a:p>
            <a:pPr>
              <a:buClrTx/>
            </a:pPr>
            <a:r>
              <a:rPr lang="zh-CN" altLang="en-US" dirty="0">
                <a:latin typeface="Times New Roman" panose="02020603050405020304" pitchFamily="18" charset="0"/>
                <a:ea typeface="+mj-ea"/>
                <a:cs typeface="Times New Roman" panose="02020603050405020304" pitchFamily="18" charset="0"/>
              </a:rPr>
              <a:t>持仓信息</a:t>
            </a:r>
            <a:endParaRPr lang="en-US" altLang="zh-CN" dirty="0">
              <a:latin typeface="Times New Roman" panose="02020603050405020304" pitchFamily="18" charset="0"/>
              <a:ea typeface="+mj-ea"/>
              <a:cs typeface="Times New Roman" panose="02020603050405020304" pitchFamily="18" charset="0"/>
            </a:endParaRPr>
          </a:p>
          <a:p>
            <a:pPr lvl="1">
              <a:buClrTx/>
              <a:buFont typeface="Courier New" panose="02070309020205020404" pitchFamily="49" charset="0"/>
              <a:buChar char="o"/>
            </a:pPr>
            <a:r>
              <a:rPr lang="zh-CN" altLang="en-US" sz="1600" dirty="0">
                <a:latin typeface="Times New Roman" panose="02020603050405020304" pitchFamily="18" charset="0"/>
                <a:ea typeface="+mj-ea"/>
                <a:cs typeface="Times New Roman" panose="02020603050405020304" pitchFamily="18" charset="0"/>
              </a:rPr>
              <a:t>当前持仓</a:t>
            </a:r>
            <a:endParaRPr lang="en-US" altLang="zh-CN" sz="1600" dirty="0">
              <a:latin typeface="Times New Roman" panose="02020603050405020304" pitchFamily="18" charset="0"/>
              <a:ea typeface="+mj-ea"/>
              <a:cs typeface="Times New Roman" panose="02020603050405020304" pitchFamily="18" charset="0"/>
            </a:endParaRPr>
          </a:p>
          <a:p>
            <a:pPr lvl="1">
              <a:buClrTx/>
              <a:buFont typeface="Courier New" panose="02070309020205020404" pitchFamily="49" charset="0"/>
              <a:buChar char="o"/>
            </a:pPr>
            <a:r>
              <a:rPr lang="zh-CN" altLang="en-US" sz="1600" dirty="0">
                <a:latin typeface="Times New Roman" panose="02020603050405020304" pitchFamily="18" charset="0"/>
                <a:ea typeface="+mj-ea"/>
                <a:cs typeface="Times New Roman" panose="02020603050405020304" pitchFamily="18" charset="0"/>
              </a:rPr>
              <a:t>买入卖出</a:t>
            </a:r>
            <a:endParaRPr lang="en-US" altLang="zh-CN" sz="1600" dirty="0">
              <a:latin typeface="Times New Roman" panose="02020603050405020304" pitchFamily="18" charset="0"/>
              <a:ea typeface="+mj-ea"/>
              <a:cs typeface="Times New Roman" panose="02020603050405020304" pitchFamily="18" charset="0"/>
            </a:endParaRPr>
          </a:p>
          <a:p>
            <a:pPr marL="274320" lvl="1" indent="0">
              <a:buClrTx/>
              <a:buNone/>
            </a:pPr>
            <a:r>
              <a:rPr lang="en-US" altLang="zh-CN" sz="1600" dirty="0">
                <a:latin typeface="Times New Roman" panose="02020603050405020304" pitchFamily="18" charset="0"/>
                <a:ea typeface="+mj-ea"/>
                <a:cs typeface="Times New Roman" panose="02020603050405020304" pitchFamily="18" charset="0"/>
              </a:rPr>
              <a:t> </a:t>
            </a:r>
            <a:r>
              <a:rPr lang="zh-CN" altLang="en-US" sz="1600" dirty="0">
                <a:latin typeface="Times New Roman" panose="02020603050405020304" pitchFamily="18" charset="0"/>
                <a:ea typeface="+mj-ea"/>
                <a:cs typeface="Times New Roman" panose="02020603050405020304" pitchFamily="18" charset="0"/>
              </a:rPr>
              <a:t>（已平仓合约）</a:t>
            </a:r>
            <a:endParaRPr lang="en-US" altLang="zh-CN" sz="1600" dirty="0">
              <a:latin typeface="Times New Roman" panose="02020603050405020304" pitchFamily="18" charset="0"/>
              <a:ea typeface="+mj-ea"/>
              <a:cs typeface="Times New Roman" panose="02020603050405020304" pitchFamily="18" charset="0"/>
            </a:endParaRPr>
          </a:p>
          <a:p>
            <a:pPr marL="45720" indent="0">
              <a:buNone/>
            </a:pPr>
            <a:endParaRPr lang="en-US" altLang="zh-CN" sz="1600" dirty="0">
              <a:latin typeface="Times New Roman" panose="02020603050405020304" pitchFamily="18" charset="0"/>
              <a:ea typeface="+mj-ea"/>
              <a:cs typeface="Times New Roman" panose="02020603050405020304" pitchFamily="18" charset="0"/>
            </a:endParaRPr>
          </a:p>
          <a:p>
            <a:pPr marL="45720" indent="0">
              <a:buNone/>
            </a:pPr>
            <a:r>
              <a:rPr lang="zh-CN" altLang="en-US" sz="2000" dirty="0">
                <a:latin typeface="Times New Roman" panose="02020603050405020304" pitchFamily="18" charset="0"/>
                <a:ea typeface="+mj-ea"/>
                <a:cs typeface="Times New Roman" panose="02020603050405020304" pitchFamily="18" charset="0"/>
              </a:rPr>
              <a:t>您还可以查看或导出当日的成交明细</a:t>
            </a:r>
            <a:endParaRPr lang="en-US" altLang="zh-CN" sz="2000" dirty="0">
              <a:latin typeface="Times New Roman" panose="02020603050405020304" pitchFamily="18" charset="0"/>
              <a:ea typeface="+mj-ea"/>
              <a:cs typeface="Times New Roman" panose="02020603050405020304" pitchFamily="18" charset="0"/>
            </a:endParaRPr>
          </a:p>
          <a:p>
            <a:pPr marL="274320" lvl="1" indent="0">
              <a:buNone/>
            </a:pPr>
            <a:endParaRPr lang="en-US" altLang="zh-CN" sz="1600" dirty="0">
              <a:latin typeface="Times New Roman" panose="02020603050405020304" pitchFamily="18" charset="0"/>
              <a:ea typeface="+mj-ea"/>
              <a:cs typeface="Times New Roman" panose="02020603050405020304" pitchFamily="18" charset="0"/>
            </a:endParaRPr>
          </a:p>
        </p:txBody>
      </p:sp>
      <p:pic>
        <p:nvPicPr>
          <p:cNvPr id="9" name="Picture 8">
            <a:extLst>
              <a:ext uri="{FF2B5EF4-FFF2-40B4-BE49-F238E27FC236}">
                <a16:creationId xmlns:a16="http://schemas.microsoft.com/office/drawing/2014/main" id="{D7E90ABE-248F-4F1E-8BEA-3E4F0BD2F604}"/>
              </a:ext>
            </a:extLst>
          </p:cNvPr>
          <p:cNvPicPr>
            <a:picLocks noChangeAspect="1"/>
          </p:cNvPicPr>
          <p:nvPr/>
        </p:nvPicPr>
        <p:blipFill>
          <a:blip r:embed="rId3"/>
          <a:stretch>
            <a:fillRect/>
          </a:stretch>
        </p:blipFill>
        <p:spPr>
          <a:xfrm>
            <a:off x="3179415" y="1475778"/>
            <a:ext cx="8593006" cy="1937917"/>
          </a:xfrm>
          <a:prstGeom prst="rect">
            <a:avLst/>
          </a:prstGeom>
        </p:spPr>
      </p:pic>
      <p:pic>
        <p:nvPicPr>
          <p:cNvPr id="10" name="Picture 9">
            <a:extLst>
              <a:ext uri="{FF2B5EF4-FFF2-40B4-BE49-F238E27FC236}">
                <a16:creationId xmlns:a16="http://schemas.microsoft.com/office/drawing/2014/main" id="{CC2B7C69-738D-4FBD-AC69-70017369B5D2}"/>
              </a:ext>
            </a:extLst>
          </p:cNvPr>
          <p:cNvPicPr>
            <a:picLocks noChangeAspect="1"/>
          </p:cNvPicPr>
          <p:nvPr/>
        </p:nvPicPr>
        <p:blipFill>
          <a:blip r:embed="rId4"/>
          <a:stretch>
            <a:fillRect/>
          </a:stretch>
        </p:blipFill>
        <p:spPr>
          <a:xfrm>
            <a:off x="3169185" y="3629588"/>
            <a:ext cx="8593006" cy="1471730"/>
          </a:xfrm>
          <a:prstGeom prst="rect">
            <a:avLst/>
          </a:prstGeom>
        </p:spPr>
      </p:pic>
      <p:pic>
        <p:nvPicPr>
          <p:cNvPr id="2" name="Picture 1">
            <a:extLst>
              <a:ext uri="{FF2B5EF4-FFF2-40B4-BE49-F238E27FC236}">
                <a16:creationId xmlns:a16="http://schemas.microsoft.com/office/drawing/2014/main" id="{B5090FF0-A031-46A1-87F5-19831FAFDF5B}"/>
              </a:ext>
            </a:extLst>
          </p:cNvPr>
          <p:cNvPicPr>
            <a:picLocks noChangeAspect="1"/>
          </p:cNvPicPr>
          <p:nvPr/>
        </p:nvPicPr>
        <p:blipFill>
          <a:blip r:embed="rId5"/>
          <a:stretch>
            <a:fillRect/>
          </a:stretch>
        </p:blipFill>
        <p:spPr>
          <a:xfrm>
            <a:off x="5027612" y="5205297"/>
            <a:ext cx="6381402" cy="1243130"/>
          </a:xfrm>
          <a:prstGeom prst="rect">
            <a:avLst/>
          </a:prstGeom>
        </p:spPr>
      </p:pic>
      <p:sp>
        <p:nvSpPr>
          <p:cNvPr id="7" name="Title 2">
            <a:extLst>
              <a:ext uri="{FF2B5EF4-FFF2-40B4-BE49-F238E27FC236}">
                <a16:creationId xmlns:a16="http://schemas.microsoft.com/office/drawing/2014/main" id="{F86C560A-F47F-4589-A4FC-B354C99FF864}"/>
              </a:ext>
            </a:extLst>
          </p:cNvPr>
          <p:cNvSpPr txBox="1">
            <a:spLocks/>
          </p:cNvSpPr>
          <p:nvPr/>
        </p:nvSpPr>
        <p:spPr>
          <a:xfrm>
            <a:off x="1217614" y="533400"/>
            <a:ext cx="9753600" cy="7620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cap="all" baseline="0">
                <a:solidFill>
                  <a:schemeClr val="accent1">
                    <a:lumMod val="50000"/>
                  </a:schemeClr>
                </a:solidFill>
                <a:latin typeface="+mj-lt"/>
                <a:ea typeface="+mj-ea"/>
                <a:cs typeface="+mj-cs"/>
              </a:defRPr>
            </a:lvl1pPr>
          </a:lstStyle>
          <a:p>
            <a:r>
              <a:rPr lang="zh-CN" altLang="en-US" dirty="0"/>
              <a:t>订单</a:t>
            </a:r>
            <a:r>
              <a:rPr lang="en-US" altLang="zh-CN" dirty="0"/>
              <a:t>/</a:t>
            </a:r>
            <a:r>
              <a:rPr lang="zh-CN" altLang="en-US" dirty="0"/>
              <a:t>持仓</a:t>
            </a:r>
            <a:endParaRPr lang="en-US" sz="2700" dirty="0"/>
          </a:p>
        </p:txBody>
      </p:sp>
      <p:sp>
        <p:nvSpPr>
          <p:cNvPr id="6" name="Slide Number Placeholder 5">
            <a:extLst>
              <a:ext uri="{FF2B5EF4-FFF2-40B4-BE49-F238E27FC236}">
                <a16:creationId xmlns:a16="http://schemas.microsoft.com/office/drawing/2014/main" id="{5C21734A-AC2D-49BD-B2AC-A14EB44ECC74}"/>
              </a:ext>
            </a:extLst>
          </p:cNvPr>
          <p:cNvSpPr>
            <a:spLocks noGrp="1"/>
          </p:cNvSpPr>
          <p:nvPr>
            <p:ph type="sldNum" sz="quarter" idx="12"/>
          </p:nvPr>
        </p:nvSpPr>
        <p:spPr/>
        <p:txBody>
          <a:bodyPr/>
          <a:lstStyle/>
          <a:p>
            <a:fld id="{F36C87F6-986D-49E6-AF40-1B3A1EE8064D}" type="slidenum">
              <a:rPr lang="en-US" smtClean="0"/>
              <a:t>21</a:t>
            </a:fld>
            <a:endParaRPr lang="en-US"/>
          </a:p>
        </p:txBody>
      </p:sp>
      <p:pic>
        <p:nvPicPr>
          <p:cNvPr id="11" name="图片 4">
            <a:extLst>
              <a:ext uri="{FF2B5EF4-FFF2-40B4-BE49-F238E27FC236}">
                <a16:creationId xmlns:a16="http://schemas.microsoft.com/office/drawing/2014/main" id="{8A22771A-4789-462D-89E5-51608DF12D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61412" y="152400"/>
            <a:ext cx="3117937" cy="543001"/>
          </a:xfrm>
          <a:prstGeom prst="rect">
            <a:avLst/>
          </a:prstGeom>
        </p:spPr>
      </p:pic>
      <p:sp>
        <p:nvSpPr>
          <p:cNvPr id="12" name="Slide Number Placeholder 6">
            <a:extLst>
              <a:ext uri="{FF2B5EF4-FFF2-40B4-BE49-F238E27FC236}">
                <a16:creationId xmlns:a16="http://schemas.microsoft.com/office/drawing/2014/main" id="{6C7E541A-ED27-4340-9DAB-23F199D8344D}"/>
              </a:ext>
            </a:extLst>
          </p:cNvPr>
          <p:cNvSpPr txBox="1">
            <a:spLocks/>
          </p:cNvSpPr>
          <p:nvPr/>
        </p:nvSpPr>
        <p:spPr>
          <a:xfrm>
            <a:off x="4760910" y="6629401"/>
            <a:ext cx="2667001" cy="157723"/>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 2018 Huatai Financial USA, INC.</a:t>
            </a:r>
          </a:p>
        </p:txBody>
      </p:sp>
    </p:spTree>
    <p:extLst>
      <p:ext uri="{BB962C8B-B14F-4D97-AF65-F5344CB8AC3E}">
        <p14:creationId xmlns:p14="http://schemas.microsoft.com/office/powerpoint/2010/main" val="9061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07848AE4-C2F5-4277-BEED-D76FDACD834E}"/>
              </a:ext>
            </a:extLst>
          </p:cNvPr>
          <p:cNvSpPr>
            <a:spLocks noGrp="1"/>
          </p:cNvSpPr>
          <p:nvPr>
            <p:ph sz="half" idx="1"/>
          </p:nvPr>
        </p:nvSpPr>
        <p:spPr>
          <a:xfrm>
            <a:off x="379411" y="1479521"/>
            <a:ext cx="4013075" cy="1568479"/>
          </a:xfrm>
        </p:spPr>
        <p:txBody>
          <a:bodyPr>
            <a:normAutofit/>
          </a:bodyPr>
          <a:lstStyle/>
          <a:p>
            <a:pPr marL="45720" indent="0">
              <a:buNone/>
            </a:pPr>
            <a:r>
              <a:rPr lang="zh-CN" altLang="en-US" sz="2000" dirty="0">
                <a:latin typeface="Times New Roman" panose="02020603050405020304" pitchFamily="18" charset="0"/>
                <a:ea typeface="+mj-ea"/>
                <a:cs typeface="Times New Roman" panose="02020603050405020304" pitchFamily="18" charset="0"/>
              </a:rPr>
              <a:t>以美元及期货期权合约对应币种计价的资金情况的简单图表</a:t>
            </a:r>
            <a:r>
              <a:rPr lang="en-US" altLang="zh-CN" sz="2000" dirty="0">
                <a:latin typeface="Times New Roman" panose="02020603050405020304" pitchFamily="18" charset="0"/>
                <a:ea typeface="+mj-ea"/>
                <a:cs typeface="Times New Roman" panose="02020603050405020304" pitchFamily="18" charset="0"/>
              </a:rPr>
              <a:t>/</a:t>
            </a:r>
            <a:r>
              <a:rPr lang="zh-CN" altLang="en-US" sz="2000" dirty="0">
                <a:latin typeface="Times New Roman" panose="02020603050405020304" pitchFamily="18" charset="0"/>
                <a:ea typeface="+mj-ea"/>
                <a:cs typeface="Times New Roman" panose="02020603050405020304" pitchFamily="18" charset="0"/>
              </a:rPr>
              <a:t>完整表格</a:t>
            </a:r>
            <a:endParaRPr lang="en-US" altLang="zh-CN" sz="2000" dirty="0">
              <a:latin typeface="Times New Roman" panose="02020603050405020304" pitchFamily="18" charset="0"/>
              <a:ea typeface="+mj-ea"/>
              <a:cs typeface="Times New Roman" panose="02020603050405020304" pitchFamily="18" charset="0"/>
            </a:endParaRPr>
          </a:p>
          <a:p>
            <a:pPr>
              <a:buClrTx/>
            </a:pPr>
            <a:r>
              <a:rPr lang="zh-CN" altLang="en-US" sz="2000" dirty="0">
                <a:latin typeface="Times New Roman" panose="02020603050405020304" pitchFamily="18" charset="0"/>
                <a:ea typeface="+mj-ea"/>
                <a:cs typeface="Times New Roman" panose="02020603050405020304" pitchFamily="18" charset="0"/>
              </a:rPr>
              <a:t>在</a:t>
            </a:r>
            <a:r>
              <a:rPr lang="zh-CN" altLang="en-US" sz="2000" b="1" dirty="0">
                <a:latin typeface="Times New Roman" panose="02020603050405020304" pitchFamily="18" charset="0"/>
                <a:ea typeface="+mj-ea"/>
                <a:cs typeface="Times New Roman" panose="02020603050405020304" pitchFamily="18" charset="0"/>
              </a:rPr>
              <a:t>偏好设置</a:t>
            </a:r>
            <a:r>
              <a:rPr lang="zh-CN" altLang="en-US" sz="2000" dirty="0">
                <a:latin typeface="Times New Roman" panose="02020603050405020304" pitchFamily="18" charset="0"/>
                <a:ea typeface="+mj-ea"/>
                <a:cs typeface="Times New Roman" panose="02020603050405020304" pitchFamily="18" charset="0"/>
              </a:rPr>
              <a:t>中可更改计价货币</a:t>
            </a:r>
            <a:endParaRPr lang="en-US" altLang="zh-CN" sz="2000" dirty="0">
              <a:latin typeface="Times New Roman" panose="02020603050405020304" pitchFamily="18" charset="0"/>
              <a:ea typeface="+mj-ea"/>
              <a:cs typeface="Times New Roman" panose="02020603050405020304" pitchFamily="18" charset="0"/>
            </a:endParaRPr>
          </a:p>
          <a:p>
            <a:endParaRPr lang="en-US" altLang="zh-CN" sz="2000" dirty="0">
              <a:latin typeface="Times New Roman" panose="02020603050405020304" pitchFamily="18" charset="0"/>
              <a:ea typeface="+mj-ea"/>
              <a:cs typeface="Times New Roman" panose="02020603050405020304" pitchFamily="18" charset="0"/>
            </a:endParaRPr>
          </a:p>
        </p:txBody>
      </p:sp>
      <p:pic>
        <p:nvPicPr>
          <p:cNvPr id="3" name="Picture 2">
            <a:extLst>
              <a:ext uri="{FF2B5EF4-FFF2-40B4-BE49-F238E27FC236}">
                <a16:creationId xmlns:a16="http://schemas.microsoft.com/office/drawing/2014/main" id="{95CEF267-B587-4A6B-89F5-1DFC79F104C7}"/>
              </a:ext>
            </a:extLst>
          </p:cNvPr>
          <p:cNvPicPr>
            <a:picLocks noChangeAspect="1"/>
          </p:cNvPicPr>
          <p:nvPr/>
        </p:nvPicPr>
        <p:blipFill>
          <a:blip r:embed="rId3"/>
          <a:stretch>
            <a:fillRect/>
          </a:stretch>
        </p:blipFill>
        <p:spPr>
          <a:xfrm>
            <a:off x="8153532" y="1098521"/>
            <a:ext cx="3634835" cy="3197170"/>
          </a:xfrm>
          <a:prstGeom prst="rect">
            <a:avLst/>
          </a:prstGeom>
        </p:spPr>
      </p:pic>
      <p:pic>
        <p:nvPicPr>
          <p:cNvPr id="6" name="Picture 5">
            <a:extLst>
              <a:ext uri="{FF2B5EF4-FFF2-40B4-BE49-F238E27FC236}">
                <a16:creationId xmlns:a16="http://schemas.microsoft.com/office/drawing/2014/main" id="{22F38D98-6177-41CD-9626-E8D6F8CF1F27}"/>
              </a:ext>
            </a:extLst>
          </p:cNvPr>
          <p:cNvPicPr>
            <a:picLocks noChangeAspect="1"/>
          </p:cNvPicPr>
          <p:nvPr/>
        </p:nvPicPr>
        <p:blipFill>
          <a:blip r:embed="rId4"/>
          <a:stretch>
            <a:fillRect/>
          </a:stretch>
        </p:blipFill>
        <p:spPr>
          <a:xfrm>
            <a:off x="4579725" y="1071840"/>
            <a:ext cx="3386569" cy="3305292"/>
          </a:xfrm>
          <a:prstGeom prst="rect">
            <a:avLst/>
          </a:prstGeom>
        </p:spPr>
      </p:pic>
      <p:pic>
        <p:nvPicPr>
          <p:cNvPr id="8" name="Picture 7">
            <a:extLst>
              <a:ext uri="{FF2B5EF4-FFF2-40B4-BE49-F238E27FC236}">
                <a16:creationId xmlns:a16="http://schemas.microsoft.com/office/drawing/2014/main" id="{F4BE5AC2-B042-4296-89B0-D082110A0337}"/>
              </a:ext>
            </a:extLst>
          </p:cNvPr>
          <p:cNvPicPr>
            <a:picLocks noChangeAspect="1"/>
          </p:cNvPicPr>
          <p:nvPr/>
        </p:nvPicPr>
        <p:blipFill>
          <a:blip r:embed="rId5"/>
          <a:stretch>
            <a:fillRect/>
          </a:stretch>
        </p:blipFill>
        <p:spPr>
          <a:xfrm>
            <a:off x="568530" y="3017579"/>
            <a:ext cx="3634835" cy="1325821"/>
          </a:xfrm>
          <a:prstGeom prst="rect">
            <a:avLst/>
          </a:prstGeom>
        </p:spPr>
      </p:pic>
      <p:sp>
        <p:nvSpPr>
          <p:cNvPr id="11" name="Rectangle 10">
            <a:extLst>
              <a:ext uri="{FF2B5EF4-FFF2-40B4-BE49-F238E27FC236}">
                <a16:creationId xmlns:a16="http://schemas.microsoft.com/office/drawing/2014/main" id="{C69E02EE-04BA-478B-8DE5-AC3379B793BC}"/>
              </a:ext>
            </a:extLst>
          </p:cNvPr>
          <p:cNvSpPr/>
          <p:nvPr/>
        </p:nvSpPr>
        <p:spPr>
          <a:xfrm>
            <a:off x="455612" y="5029200"/>
            <a:ext cx="7620000" cy="1169551"/>
          </a:xfrm>
          <a:prstGeom prst="rect">
            <a:avLst/>
          </a:prstGeom>
        </p:spPr>
        <p:txBody>
          <a:bodyPr wrap="square">
            <a:spAutoFit/>
          </a:bodyPr>
          <a:lstStyle/>
          <a:p>
            <a:pPr>
              <a:lnSpc>
                <a:spcPct val="150000"/>
              </a:lnSpc>
            </a:pPr>
            <a:r>
              <a:rPr lang="zh-CN" altLang="en-US" sz="2000" b="1" dirty="0">
                <a:latin typeface="Times New Roman" panose="02020603050405020304" pitchFamily="18" charset="0"/>
                <a:ea typeface="+mj-ea"/>
                <a:cs typeface="Times New Roman" panose="02020603050405020304" pitchFamily="18" charset="0"/>
              </a:rPr>
              <a:t>订单</a:t>
            </a:r>
            <a:r>
              <a:rPr lang="en-US" altLang="zh-CN" sz="2000" b="1" dirty="0">
                <a:latin typeface="Times New Roman" panose="02020603050405020304" pitchFamily="18" charset="0"/>
                <a:ea typeface="+mj-ea"/>
                <a:cs typeface="Times New Roman" panose="02020603050405020304" pitchFamily="18" charset="0"/>
              </a:rPr>
              <a:t>/</a:t>
            </a:r>
            <a:r>
              <a:rPr lang="zh-CN" altLang="en-US" sz="2000" b="1" dirty="0">
                <a:latin typeface="Times New Roman" panose="02020603050405020304" pitchFamily="18" charset="0"/>
                <a:ea typeface="+mj-ea"/>
                <a:cs typeface="Times New Roman" panose="02020603050405020304" pitchFamily="18" charset="0"/>
              </a:rPr>
              <a:t>持仓</a:t>
            </a:r>
            <a:r>
              <a:rPr lang="zh-CN" altLang="en-US" sz="2000" dirty="0">
                <a:latin typeface="Times New Roman" panose="02020603050405020304" pitchFamily="18" charset="0"/>
                <a:ea typeface="+mj-ea"/>
                <a:cs typeface="Times New Roman" panose="02020603050405020304" pitchFamily="18" charset="0"/>
              </a:rPr>
              <a:t>和</a:t>
            </a:r>
            <a:r>
              <a:rPr lang="zh-CN" altLang="en-US" sz="2000" b="1" dirty="0">
                <a:latin typeface="Times New Roman" panose="02020603050405020304" pitchFamily="18" charset="0"/>
                <a:ea typeface="+mj-ea"/>
                <a:cs typeface="Times New Roman" panose="02020603050405020304" pitchFamily="18" charset="0"/>
              </a:rPr>
              <a:t>账户概要</a:t>
            </a:r>
            <a:r>
              <a:rPr lang="zh-CN" altLang="en-US" sz="2000" dirty="0">
                <a:latin typeface="Times New Roman" panose="02020603050405020304" pitchFamily="18" charset="0"/>
                <a:ea typeface="+mj-ea"/>
                <a:cs typeface="Times New Roman" panose="02020603050405020304" pitchFamily="18" charset="0"/>
              </a:rPr>
              <a:t>界面 </a:t>
            </a:r>
            <a:r>
              <a:rPr lang="en-US" altLang="zh-CN" sz="2000" dirty="0">
                <a:latin typeface="Times New Roman" panose="02020603050405020304" pitchFamily="18" charset="0"/>
                <a:ea typeface="+mj-ea"/>
                <a:cs typeface="Times New Roman" panose="02020603050405020304" pitchFamily="18" charset="0"/>
              </a:rPr>
              <a:t>- </a:t>
            </a:r>
            <a:r>
              <a:rPr lang="zh-CN" altLang="en-US" sz="2000" dirty="0">
                <a:latin typeface="Times New Roman" panose="02020603050405020304" pitchFamily="18" charset="0"/>
                <a:ea typeface="+mj-ea"/>
                <a:cs typeface="Times New Roman" panose="02020603050405020304" pitchFamily="18" charset="0"/>
              </a:rPr>
              <a:t>选择显示单个、多个账户或全部账户</a:t>
            </a:r>
          </a:p>
          <a:p>
            <a:pPr marL="285750" indent="-285750">
              <a:buFont typeface="Arial" panose="020B0604020202020204" pitchFamily="34" charset="0"/>
              <a:buChar char="•"/>
            </a:pPr>
            <a:r>
              <a:rPr lang="zh-CN" altLang="en-US" sz="2000" dirty="0">
                <a:latin typeface="Times New Roman" panose="02020603050405020304" pitchFamily="18" charset="0"/>
                <a:ea typeface="+mj-ea"/>
                <a:cs typeface="Times New Roman" panose="02020603050405020304" pitchFamily="18" charset="0"/>
              </a:rPr>
              <a:t>打开小工具工具栏中的账户筛选</a:t>
            </a:r>
            <a:endParaRPr lang="en-US" altLang="zh-CN" sz="2000" dirty="0">
              <a:latin typeface="Times New Roman" panose="02020603050405020304" pitchFamily="18" charset="0"/>
              <a:ea typeface="+mj-ea"/>
              <a:cs typeface="Times New Roman" panose="02020603050405020304" pitchFamily="18" charset="0"/>
            </a:endParaRPr>
          </a:p>
          <a:p>
            <a:pPr marL="285750" indent="-285750">
              <a:buFont typeface="Arial" panose="020B0604020202020204" pitchFamily="34" charset="0"/>
              <a:buChar char="•"/>
            </a:pPr>
            <a:r>
              <a:rPr lang="zh-CN" altLang="en-US" sz="2000" dirty="0">
                <a:latin typeface="Times New Roman" panose="02020603050405020304" pitchFamily="18" charset="0"/>
                <a:ea typeface="+mj-ea"/>
                <a:cs typeface="Times New Roman" panose="02020603050405020304" pitchFamily="18" charset="0"/>
              </a:rPr>
              <a:t>选择要查看的账户或选择全部账户</a:t>
            </a:r>
          </a:p>
        </p:txBody>
      </p:sp>
      <p:pic>
        <p:nvPicPr>
          <p:cNvPr id="7" name="Picture 6">
            <a:extLst>
              <a:ext uri="{FF2B5EF4-FFF2-40B4-BE49-F238E27FC236}">
                <a16:creationId xmlns:a16="http://schemas.microsoft.com/office/drawing/2014/main" id="{9D8BF10B-0499-46DB-BE96-E9BD09BC77C6}"/>
              </a:ext>
            </a:extLst>
          </p:cNvPr>
          <p:cNvPicPr>
            <a:picLocks noChangeAspect="1"/>
          </p:cNvPicPr>
          <p:nvPr/>
        </p:nvPicPr>
        <p:blipFill>
          <a:blip r:embed="rId6"/>
          <a:stretch>
            <a:fillRect/>
          </a:stretch>
        </p:blipFill>
        <p:spPr>
          <a:xfrm>
            <a:off x="8153532" y="4403612"/>
            <a:ext cx="2552831" cy="2343270"/>
          </a:xfrm>
          <a:prstGeom prst="rect">
            <a:avLst/>
          </a:prstGeom>
        </p:spPr>
      </p:pic>
      <p:sp>
        <p:nvSpPr>
          <p:cNvPr id="9" name="Title 2">
            <a:extLst>
              <a:ext uri="{FF2B5EF4-FFF2-40B4-BE49-F238E27FC236}">
                <a16:creationId xmlns:a16="http://schemas.microsoft.com/office/drawing/2014/main" id="{3956CBCA-2F02-4012-BC54-0618119B9EF9}"/>
              </a:ext>
            </a:extLst>
          </p:cNvPr>
          <p:cNvSpPr txBox="1">
            <a:spLocks/>
          </p:cNvSpPr>
          <p:nvPr/>
        </p:nvSpPr>
        <p:spPr>
          <a:xfrm>
            <a:off x="1217614" y="533400"/>
            <a:ext cx="9753600" cy="7620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cap="all" baseline="0">
                <a:solidFill>
                  <a:schemeClr val="accent1">
                    <a:lumMod val="50000"/>
                  </a:schemeClr>
                </a:solidFill>
                <a:latin typeface="+mj-lt"/>
                <a:ea typeface="+mj-ea"/>
                <a:cs typeface="+mj-cs"/>
              </a:defRPr>
            </a:lvl1pPr>
          </a:lstStyle>
          <a:p>
            <a:r>
              <a:rPr lang="zh-CN" altLang="en-US" dirty="0"/>
              <a:t>账户概要</a:t>
            </a:r>
            <a:endParaRPr lang="en-US" sz="2700" dirty="0"/>
          </a:p>
        </p:txBody>
      </p:sp>
      <p:sp>
        <p:nvSpPr>
          <p:cNvPr id="12" name="Slide Number Placeholder 11">
            <a:extLst>
              <a:ext uri="{FF2B5EF4-FFF2-40B4-BE49-F238E27FC236}">
                <a16:creationId xmlns:a16="http://schemas.microsoft.com/office/drawing/2014/main" id="{64AAE66E-A011-4DC3-990E-040B73EA0041}"/>
              </a:ext>
            </a:extLst>
          </p:cNvPr>
          <p:cNvSpPr>
            <a:spLocks noGrp="1"/>
          </p:cNvSpPr>
          <p:nvPr>
            <p:ph type="sldNum" sz="quarter" idx="12"/>
          </p:nvPr>
        </p:nvSpPr>
        <p:spPr/>
        <p:txBody>
          <a:bodyPr/>
          <a:lstStyle/>
          <a:p>
            <a:fld id="{F36C87F6-986D-49E6-AF40-1B3A1EE8064D}" type="slidenum">
              <a:rPr lang="en-US" smtClean="0"/>
              <a:t>22</a:t>
            </a:fld>
            <a:endParaRPr lang="en-US"/>
          </a:p>
        </p:txBody>
      </p:sp>
      <p:pic>
        <p:nvPicPr>
          <p:cNvPr id="13" name="图片 4">
            <a:extLst>
              <a:ext uri="{FF2B5EF4-FFF2-40B4-BE49-F238E27FC236}">
                <a16:creationId xmlns:a16="http://schemas.microsoft.com/office/drawing/2014/main" id="{E029C02C-04BA-4E7C-BEF3-0B425D9CF1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61412" y="152400"/>
            <a:ext cx="3117937" cy="543001"/>
          </a:xfrm>
          <a:prstGeom prst="rect">
            <a:avLst/>
          </a:prstGeom>
        </p:spPr>
      </p:pic>
      <p:sp>
        <p:nvSpPr>
          <p:cNvPr id="14" name="Slide Number Placeholder 6">
            <a:extLst>
              <a:ext uri="{FF2B5EF4-FFF2-40B4-BE49-F238E27FC236}">
                <a16:creationId xmlns:a16="http://schemas.microsoft.com/office/drawing/2014/main" id="{02A7D9B9-98DD-4684-877B-8E0E575902AD}"/>
              </a:ext>
            </a:extLst>
          </p:cNvPr>
          <p:cNvSpPr txBox="1">
            <a:spLocks/>
          </p:cNvSpPr>
          <p:nvPr/>
        </p:nvSpPr>
        <p:spPr>
          <a:xfrm>
            <a:off x="4760910" y="6629401"/>
            <a:ext cx="2667001" cy="157723"/>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 2018 Huatai Financial USA, INC.</a:t>
            </a:r>
          </a:p>
        </p:txBody>
      </p:sp>
    </p:spTree>
    <p:extLst>
      <p:ext uri="{BB962C8B-B14F-4D97-AF65-F5344CB8AC3E}">
        <p14:creationId xmlns:p14="http://schemas.microsoft.com/office/powerpoint/2010/main" val="805289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CF5709A-CBBD-4D64-B716-26E0B51BAA6B}"/>
              </a:ext>
            </a:extLst>
          </p:cNvPr>
          <p:cNvPicPr>
            <a:picLocks noChangeAspect="1"/>
          </p:cNvPicPr>
          <p:nvPr/>
        </p:nvPicPr>
        <p:blipFill>
          <a:blip r:embed="rId2"/>
          <a:stretch>
            <a:fillRect/>
          </a:stretch>
        </p:blipFill>
        <p:spPr>
          <a:xfrm>
            <a:off x="7245349" y="2209800"/>
            <a:ext cx="4473700" cy="3272672"/>
          </a:xfrm>
          <a:prstGeom prst="rect">
            <a:avLst/>
          </a:prstGeom>
        </p:spPr>
      </p:pic>
      <p:sp>
        <p:nvSpPr>
          <p:cNvPr id="7" name="Rectangle 6">
            <a:extLst>
              <a:ext uri="{FF2B5EF4-FFF2-40B4-BE49-F238E27FC236}">
                <a16:creationId xmlns:a16="http://schemas.microsoft.com/office/drawing/2014/main" id="{A4EA27CA-A266-403D-B2F6-EFE48C39F89C}"/>
              </a:ext>
            </a:extLst>
          </p:cNvPr>
          <p:cNvSpPr/>
          <p:nvPr/>
        </p:nvSpPr>
        <p:spPr>
          <a:xfrm>
            <a:off x="633953" y="1350288"/>
            <a:ext cx="6603459" cy="4801314"/>
          </a:xfrm>
          <a:prstGeom prst="rect">
            <a:avLst/>
          </a:prstGeom>
        </p:spPr>
        <p:txBody>
          <a:bodyPr wrap="square">
            <a:spAutoFit/>
          </a:bodyPr>
          <a:lstStyle/>
          <a:p>
            <a:r>
              <a:rPr lang="zh-CN" altLang="en-US" b="1" dirty="0">
                <a:latin typeface="Times New Roman" panose="02020603050405020304" pitchFamily="18" charset="0"/>
                <a:ea typeface="+mj-ea"/>
                <a:cs typeface="Times New Roman" panose="02020603050405020304" pitchFamily="18" charset="0"/>
              </a:rPr>
              <a:t>回放</a:t>
            </a:r>
          </a:p>
          <a:p>
            <a:pPr marL="285750" indent="-285750">
              <a:buFont typeface="Arial" panose="020B0604020202020204" pitchFamily="34" charset="0"/>
              <a:buChar char="•"/>
            </a:pPr>
            <a:r>
              <a:rPr lang="zh-CN" altLang="en-US" dirty="0">
                <a:latin typeface="Times New Roman" panose="02020603050405020304" pitchFamily="18" charset="0"/>
                <a:ea typeface="+mj-ea"/>
                <a:cs typeface="Times New Roman" panose="02020603050405020304" pitchFamily="18" charset="0"/>
              </a:rPr>
              <a:t>向右拖动图表的背景可回放更早时间段的盘面信息。</a:t>
            </a:r>
            <a:endParaRPr lang="en-US" altLang="zh-CN" dirty="0">
              <a:latin typeface="Times New Roman" panose="02020603050405020304" pitchFamily="18" charset="0"/>
              <a:ea typeface="+mj-ea"/>
              <a:cs typeface="Times New Roman" panose="02020603050405020304" pitchFamily="18" charset="0"/>
            </a:endParaRPr>
          </a:p>
          <a:p>
            <a:pPr>
              <a:buFont typeface="Arial" panose="020B0604020202020204" pitchFamily="34" charset="0"/>
              <a:buChar char="•"/>
            </a:pPr>
            <a:endParaRPr lang="en-US" altLang="zh-CN" b="0" i="0" dirty="0">
              <a:effectLst/>
              <a:latin typeface="Times New Roman" panose="02020603050405020304" pitchFamily="18" charset="0"/>
              <a:ea typeface="+mj-ea"/>
              <a:cs typeface="Times New Roman" panose="02020603050405020304" pitchFamily="18" charset="0"/>
            </a:endParaRPr>
          </a:p>
          <a:p>
            <a:r>
              <a:rPr lang="zh-CN" altLang="en-US" b="1" dirty="0">
                <a:latin typeface="Times New Roman" panose="02020603050405020304" pitchFamily="18" charset="0"/>
                <a:ea typeface="+mj-ea"/>
                <a:cs typeface="Times New Roman" panose="02020603050405020304" pitchFamily="18" charset="0"/>
              </a:rPr>
              <a:t>缩放</a:t>
            </a:r>
          </a:p>
          <a:p>
            <a:pPr marL="285750" indent="-285750">
              <a:buFont typeface="Arial" panose="020B0604020202020204" pitchFamily="34" charset="0"/>
              <a:buChar char="•"/>
            </a:pPr>
            <a:r>
              <a:rPr lang="zh-CN" altLang="en-US" dirty="0">
                <a:latin typeface="Times New Roman" panose="02020603050405020304" pitchFamily="18" charset="0"/>
                <a:ea typeface="+mj-ea"/>
                <a:cs typeface="Times New Roman" panose="02020603050405020304" pitchFamily="18" charset="0"/>
              </a:rPr>
              <a:t>向下拖动价格刻度可垂直缩小图表，向上拖动可垂直放大图表。</a:t>
            </a:r>
          </a:p>
          <a:p>
            <a:pPr marL="285750" indent="-285750">
              <a:buFont typeface="Arial" panose="020B0604020202020204" pitchFamily="34" charset="0"/>
              <a:buChar char="•"/>
            </a:pPr>
            <a:r>
              <a:rPr lang="zh-CN" altLang="en-US" dirty="0">
                <a:latin typeface="Times New Roman" panose="02020603050405020304" pitchFamily="18" charset="0"/>
                <a:ea typeface="+mj-ea"/>
                <a:cs typeface="Times New Roman" panose="02020603050405020304" pitchFamily="18" charset="0"/>
              </a:rPr>
              <a:t>在时间刻度上向右拖动可压缩该轴，向左拖动可扩展该轴。</a:t>
            </a:r>
          </a:p>
          <a:p>
            <a:pPr marL="285750" indent="-285750">
              <a:buFont typeface="Arial" panose="020B0604020202020204" pitchFamily="34" charset="0"/>
              <a:buChar char="•"/>
            </a:pPr>
            <a:r>
              <a:rPr lang="zh-CN" altLang="en-US" dirty="0">
                <a:latin typeface="Times New Roman" panose="02020603050405020304" pitchFamily="18" charset="0"/>
                <a:ea typeface="+mj-ea"/>
                <a:cs typeface="Times New Roman" panose="02020603050405020304" pitchFamily="18" charset="0"/>
              </a:rPr>
              <a:t>在手机上双击或在电脑浏览器上双击图表背景，图表可恢复默认大小和刻度。</a:t>
            </a:r>
            <a:endParaRPr lang="en-US" altLang="zh-CN" dirty="0">
              <a:latin typeface="Times New Roman" panose="02020603050405020304" pitchFamily="18" charset="0"/>
              <a:ea typeface="+mj-ea"/>
              <a:cs typeface="Times New Roman" panose="02020603050405020304" pitchFamily="18" charset="0"/>
            </a:endParaRPr>
          </a:p>
          <a:p>
            <a:pPr marL="285750" indent="-285750">
              <a:buFont typeface="Arial" panose="020B0604020202020204" pitchFamily="34" charset="0"/>
              <a:buChar char="•"/>
            </a:pPr>
            <a:endParaRPr lang="en-US" altLang="zh-CN" dirty="0">
              <a:latin typeface="Times New Roman" panose="02020603050405020304" pitchFamily="18" charset="0"/>
              <a:ea typeface="+mj-ea"/>
              <a:cs typeface="Times New Roman" panose="02020603050405020304" pitchFamily="18" charset="0"/>
            </a:endParaRPr>
          </a:p>
          <a:p>
            <a:r>
              <a:rPr lang="zh-CN" altLang="en-US" b="1" dirty="0">
                <a:latin typeface="Times New Roman" panose="02020603050405020304" pitchFamily="18" charset="0"/>
                <a:ea typeface="+mj-ea"/>
                <a:cs typeface="Times New Roman" panose="02020603050405020304" pitchFamily="18" charset="0"/>
              </a:rPr>
              <a:t>十字光标模式</a:t>
            </a:r>
            <a:endParaRPr lang="en-US" altLang="zh-CN" b="1" dirty="0">
              <a:latin typeface="Times New Roman" panose="02020603050405020304" pitchFamily="18" charset="0"/>
              <a:ea typeface="+mj-ea"/>
              <a:cs typeface="Times New Roman" panose="02020603050405020304" pitchFamily="18" charset="0"/>
            </a:endParaRPr>
          </a:p>
          <a:p>
            <a:pPr marL="285750" indent="-285750">
              <a:buFont typeface="Arial" panose="020B0604020202020204" pitchFamily="34" charset="0"/>
              <a:buChar char="•"/>
            </a:pPr>
            <a:r>
              <a:rPr lang="zh-CN" altLang="en-US" dirty="0">
                <a:latin typeface="Times New Roman" panose="02020603050405020304" pitchFamily="18" charset="0"/>
                <a:ea typeface="+mj-ea"/>
                <a:cs typeface="Times New Roman" panose="02020603050405020304" pitchFamily="18" charset="0"/>
              </a:rPr>
              <a:t>点击图表工具栏的十字光标模式按钮可启用十字光标模式，显示</a:t>
            </a:r>
            <a:r>
              <a:rPr lang="en-US" altLang="zh-CN" dirty="0">
                <a:latin typeface="Times New Roman" panose="02020603050405020304" pitchFamily="18" charset="0"/>
                <a:cs typeface="Times New Roman" panose="02020603050405020304" pitchFamily="18" charset="0"/>
              </a:rPr>
              <a:t>K</a:t>
            </a:r>
            <a:r>
              <a:rPr lang="zh-CN" altLang="en-US" dirty="0">
                <a:latin typeface="Times New Roman" panose="02020603050405020304" pitchFamily="18" charset="0"/>
                <a:cs typeface="Times New Roman" panose="02020603050405020304" pitchFamily="18" charset="0"/>
              </a:rPr>
              <a:t>线或指标</a:t>
            </a:r>
            <a:r>
              <a:rPr lang="zh-CN" altLang="en-US" dirty="0">
                <a:latin typeface="Times New Roman" panose="02020603050405020304" pitchFamily="18" charset="0"/>
                <a:ea typeface="+mj-ea"/>
                <a:cs typeface="Times New Roman" panose="02020603050405020304" pitchFamily="18" charset="0"/>
              </a:rPr>
              <a:t>的基本数据。</a:t>
            </a:r>
          </a:p>
          <a:p>
            <a:pPr marL="285750" indent="-285750">
              <a:buFont typeface="Arial" panose="020B0604020202020204" pitchFamily="34" charset="0"/>
              <a:buChar char="•"/>
            </a:pPr>
            <a:endParaRPr lang="en-US" altLang="zh-CN" dirty="0">
              <a:latin typeface="Times New Roman" panose="02020603050405020304" pitchFamily="18" charset="0"/>
              <a:ea typeface="+mj-ea"/>
              <a:cs typeface="Times New Roman" panose="02020603050405020304" pitchFamily="18" charset="0"/>
            </a:endParaRPr>
          </a:p>
          <a:p>
            <a:r>
              <a:rPr lang="zh-CN" altLang="en-US" b="1" dirty="0">
                <a:latin typeface="Times New Roman" panose="02020603050405020304" pitchFamily="18" charset="0"/>
                <a:ea typeface="+mj-ea"/>
                <a:cs typeface="Times New Roman" panose="02020603050405020304" pitchFamily="18" charset="0"/>
              </a:rPr>
              <a:t>时间间隔</a:t>
            </a:r>
            <a:endParaRPr lang="en-US" altLang="zh-CN" b="1" dirty="0">
              <a:latin typeface="Times New Roman" panose="02020603050405020304" pitchFamily="18" charset="0"/>
              <a:ea typeface="+mj-ea"/>
              <a:cs typeface="Times New Roman" panose="02020603050405020304" pitchFamily="18" charset="0"/>
            </a:endParaRPr>
          </a:p>
          <a:p>
            <a:pPr marL="285750" indent="-285750">
              <a:buFont typeface="Arial" panose="020B0604020202020204" pitchFamily="34" charset="0"/>
              <a:buChar char="•"/>
            </a:pPr>
            <a:r>
              <a:rPr lang="zh-CN" altLang="en-US" dirty="0">
                <a:latin typeface="Times New Roman" panose="02020603050405020304" pitchFamily="18" charset="0"/>
                <a:ea typeface="+mj-ea"/>
                <a:cs typeface="Times New Roman" panose="02020603050405020304" pitchFamily="18" charset="0"/>
              </a:rPr>
              <a:t>选择“日间、每日、每周、每月、自定义周期”</a:t>
            </a:r>
            <a:r>
              <a:rPr lang="en-US" altLang="zh-CN" dirty="0">
                <a:latin typeface="Times New Roman" panose="02020603050405020304" pitchFamily="18" charset="0"/>
                <a:ea typeface="+mj-ea"/>
                <a:cs typeface="Times New Roman" panose="02020603050405020304" pitchFamily="18" charset="0"/>
              </a:rPr>
              <a:t>,</a:t>
            </a:r>
            <a:r>
              <a:rPr lang="zh-CN" altLang="en-US" dirty="0">
                <a:latin typeface="Times New Roman" panose="02020603050405020304" pitchFamily="18" charset="0"/>
                <a:ea typeface="+mj-ea"/>
                <a:cs typeface="Times New Roman" panose="02020603050405020304" pitchFamily="18" charset="0"/>
              </a:rPr>
              <a:t>可以更新图表的时间间隔。</a:t>
            </a:r>
            <a:endParaRPr lang="zh-CN" altLang="en-US" b="0" i="0" dirty="0">
              <a:effectLst/>
              <a:latin typeface="Times New Roman" panose="02020603050405020304" pitchFamily="18" charset="0"/>
              <a:ea typeface="+mj-ea"/>
              <a:cs typeface="Times New Roman" panose="02020603050405020304" pitchFamily="18" charset="0"/>
            </a:endParaRPr>
          </a:p>
        </p:txBody>
      </p:sp>
      <p:sp>
        <p:nvSpPr>
          <p:cNvPr id="8" name="Title 2">
            <a:extLst>
              <a:ext uri="{FF2B5EF4-FFF2-40B4-BE49-F238E27FC236}">
                <a16:creationId xmlns:a16="http://schemas.microsoft.com/office/drawing/2014/main" id="{804994B2-A057-46B8-8C92-D22BA7AB8D95}"/>
              </a:ext>
            </a:extLst>
          </p:cNvPr>
          <p:cNvSpPr txBox="1">
            <a:spLocks/>
          </p:cNvSpPr>
          <p:nvPr/>
        </p:nvSpPr>
        <p:spPr>
          <a:xfrm>
            <a:off x="1217614" y="533400"/>
            <a:ext cx="9753600" cy="7620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cap="all" baseline="0">
                <a:solidFill>
                  <a:schemeClr val="accent1">
                    <a:lumMod val="50000"/>
                  </a:schemeClr>
                </a:solidFill>
                <a:latin typeface="+mj-lt"/>
                <a:ea typeface="+mj-ea"/>
                <a:cs typeface="+mj-cs"/>
              </a:defRPr>
            </a:lvl1pPr>
          </a:lstStyle>
          <a:p>
            <a:r>
              <a:rPr lang="zh-CN" altLang="en-US" dirty="0">
                <a:latin typeface="Times New Roman" panose="02020603050405020304" pitchFamily="18" charset="0"/>
                <a:cs typeface="Times New Roman" panose="02020603050405020304" pitchFamily="18" charset="0"/>
              </a:rPr>
              <a:t>图表</a:t>
            </a:r>
            <a:r>
              <a:rPr lang="en-US" altLang="zh-CN" dirty="0">
                <a:latin typeface="Times New Roman" panose="02020603050405020304" pitchFamily="18" charset="0"/>
                <a:cs typeface="Times New Roman" panose="02020603050405020304" pitchFamily="18" charset="0"/>
              </a:rPr>
              <a:t>&amp;</a:t>
            </a:r>
            <a:r>
              <a:rPr lang="zh-CN" altLang="en-US" dirty="0">
                <a:latin typeface="Times New Roman" panose="02020603050405020304" pitchFamily="18" charset="0"/>
                <a:cs typeface="Times New Roman" panose="02020603050405020304" pitchFamily="18" charset="0"/>
              </a:rPr>
              <a:t>分析指标</a:t>
            </a:r>
            <a:endParaRPr lang="en-US" sz="27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6CDE0F6B-0DD4-4226-BF16-7FE72B9E2C5C}"/>
              </a:ext>
            </a:extLst>
          </p:cNvPr>
          <p:cNvSpPr>
            <a:spLocks noGrp="1"/>
          </p:cNvSpPr>
          <p:nvPr>
            <p:ph type="sldNum" sz="quarter" idx="12"/>
          </p:nvPr>
        </p:nvSpPr>
        <p:spPr/>
        <p:txBody>
          <a:bodyPr/>
          <a:lstStyle/>
          <a:p>
            <a:fld id="{F36C87F6-986D-49E6-AF40-1B3A1EE8064D}" type="slidenum">
              <a:rPr lang="en-US" smtClean="0"/>
              <a:t>23</a:t>
            </a:fld>
            <a:endParaRPr lang="en-US"/>
          </a:p>
        </p:txBody>
      </p:sp>
      <p:pic>
        <p:nvPicPr>
          <p:cNvPr id="9" name="图片 4">
            <a:extLst>
              <a:ext uri="{FF2B5EF4-FFF2-40B4-BE49-F238E27FC236}">
                <a16:creationId xmlns:a16="http://schemas.microsoft.com/office/drawing/2014/main" id="{EBD0A8A6-630D-4319-816B-35B93EC6FE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1412" y="152400"/>
            <a:ext cx="3117937" cy="543001"/>
          </a:xfrm>
          <a:prstGeom prst="rect">
            <a:avLst/>
          </a:prstGeom>
        </p:spPr>
      </p:pic>
      <p:sp>
        <p:nvSpPr>
          <p:cNvPr id="10" name="Slide Number Placeholder 6">
            <a:extLst>
              <a:ext uri="{FF2B5EF4-FFF2-40B4-BE49-F238E27FC236}">
                <a16:creationId xmlns:a16="http://schemas.microsoft.com/office/drawing/2014/main" id="{1F5077CA-DE6E-4814-8750-96E15A97D98A}"/>
              </a:ext>
            </a:extLst>
          </p:cNvPr>
          <p:cNvSpPr txBox="1">
            <a:spLocks/>
          </p:cNvSpPr>
          <p:nvPr/>
        </p:nvSpPr>
        <p:spPr>
          <a:xfrm>
            <a:off x="4760910" y="6629401"/>
            <a:ext cx="2667001" cy="157723"/>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 2018 Huatai Financial USA, INC.</a:t>
            </a:r>
          </a:p>
        </p:txBody>
      </p:sp>
    </p:spTree>
    <p:extLst>
      <p:ext uri="{BB962C8B-B14F-4D97-AF65-F5344CB8AC3E}">
        <p14:creationId xmlns:p14="http://schemas.microsoft.com/office/powerpoint/2010/main" val="3976890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A7F1B8-B200-4CA3-A83D-466E83140AA7}"/>
              </a:ext>
            </a:extLst>
          </p:cNvPr>
          <p:cNvPicPr>
            <a:picLocks noChangeAspect="1"/>
          </p:cNvPicPr>
          <p:nvPr/>
        </p:nvPicPr>
        <p:blipFill>
          <a:blip r:embed="rId2"/>
          <a:stretch>
            <a:fillRect/>
          </a:stretch>
        </p:blipFill>
        <p:spPr>
          <a:xfrm>
            <a:off x="5253" y="4039306"/>
            <a:ext cx="4067634" cy="2129752"/>
          </a:xfrm>
          <a:prstGeom prst="rect">
            <a:avLst/>
          </a:prstGeom>
        </p:spPr>
      </p:pic>
      <p:pic>
        <p:nvPicPr>
          <p:cNvPr id="9" name="Picture 8">
            <a:extLst>
              <a:ext uri="{FF2B5EF4-FFF2-40B4-BE49-F238E27FC236}">
                <a16:creationId xmlns:a16="http://schemas.microsoft.com/office/drawing/2014/main" id="{D9A0D48E-7848-4D5C-8DDC-26762A3E44CC}"/>
              </a:ext>
            </a:extLst>
          </p:cNvPr>
          <p:cNvPicPr>
            <a:picLocks noChangeAspect="1"/>
          </p:cNvPicPr>
          <p:nvPr/>
        </p:nvPicPr>
        <p:blipFill>
          <a:blip r:embed="rId3"/>
          <a:stretch>
            <a:fillRect/>
          </a:stretch>
        </p:blipFill>
        <p:spPr>
          <a:xfrm>
            <a:off x="-1588" y="1688889"/>
            <a:ext cx="4059941" cy="2112956"/>
          </a:xfrm>
          <a:prstGeom prst="rect">
            <a:avLst/>
          </a:prstGeom>
        </p:spPr>
      </p:pic>
      <p:pic>
        <p:nvPicPr>
          <p:cNvPr id="10" name="Picture 9">
            <a:extLst>
              <a:ext uri="{FF2B5EF4-FFF2-40B4-BE49-F238E27FC236}">
                <a16:creationId xmlns:a16="http://schemas.microsoft.com/office/drawing/2014/main" id="{8F9E504E-DACF-4DBC-9E75-E88078C7713D}"/>
              </a:ext>
            </a:extLst>
          </p:cNvPr>
          <p:cNvPicPr>
            <a:picLocks noChangeAspect="1"/>
          </p:cNvPicPr>
          <p:nvPr/>
        </p:nvPicPr>
        <p:blipFill>
          <a:blip r:embed="rId4"/>
          <a:stretch>
            <a:fillRect/>
          </a:stretch>
        </p:blipFill>
        <p:spPr>
          <a:xfrm>
            <a:off x="8188782" y="1688889"/>
            <a:ext cx="4008214" cy="2112956"/>
          </a:xfrm>
          <a:prstGeom prst="rect">
            <a:avLst/>
          </a:prstGeom>
        </p:spPr>
      </p:pic>
      <p:pic>
        <p:nvPicPr>
          <p:cNvPr id="11" name="Picture 10">
            <a:extLst>
              <a:ext uri="{FF2B5EF4-FFF2-40B4-BE49-F238E27FC236}">
                <a16:creationId xmlns:a16="http://schemas.microsoft.com/office/drawing/2014/main" id="{125B20A3-9A2D-4561-AA7E-7797277BD4E6}"/>
              </a:ext>
            </a:extLst>
          </p:cNvPr>
          <p:cNvPicPr>
            <a:picLocks noChangeAspect="1"/>
          </p:cNvPicPr>
          <p:nvPr/>
        </p:nvPicPr>
        <p:blipFill>
          <a:blip r:embed="rId5"/>
          <a:stretch>
            <a:fillRect/>
          </a:stretch>
        </p:blipFill>
        <p:spPr>
          <a:xfrm>
            <a:off x="4071997" y="1697044"/>
            <a:ext cx="4103140" cy="2112956"/>
          </a:xfrm>
          <a:prstGeom prst="rect">
            <a:avLst/>
          </a:prstGeom>
        </p:spPr>
      </p:pic>
      <p:pic>
        <p:nvPicPr>
          <p:cNvPr id="12" name="Picture 11">
            <a:extLst>
              <a:ext uri="{FF2B5EF4-FFF2-40B4-BE49-F238E27FC236}">
                <a16:creationId xmlns:a16="http://schemas.microsoft.com/office/drawing/2014/main" id="{D39DAA03-81EF-40B1-9B36-20AAD769F59E}"/>
              </a:ext>
            </a:extLst>
          </p:cNvPr>
          <p:cNvPicPr>
            <a:picLocks noChangeAspect="1"/>
          </p:cNvPicPr>
          <p:nvPr/>
        </p:nvPicPr>
        <p:blipFill>
          <a:blip r:embed="rId6"/>
          <a:stretch>
            <a:fillRect/>
          </a:stretch>
        </p:blipFill>
        <p:spPr>
          <a:xfrm>
            <a:off x="4084920" y="4047704"/>
            <a:ext cx="4090217" cy="2112956"/>
          </a:xfrm>
          <a:prstGeom prst="rect">
            <a:avLst/>
          </a:prstGeom>
        </p:spPr>
      </p:pic>
      <p:pic>
        <p:nvPicPr>
          <p:cNvPr id="5" name="Picture 4">
            <a:extLst>
              <a:ext uri="{FF2B5EF4-FFF2-40B4-BE49-F238E27FC236}">
                <a16:creationId xmlns:a16="http://schemas.microsoft.com/office/drawing/2014/main" id="{D0E40244-7192-4071-A2D7-7F9724F71BE9}"/>
              </a:ext>
            </a:extLst>
          </p:cNvPr>
          <p:cNvPicPr>
            <a:picLocks noChangeAspect="1"/>
          </p:cNvPicPr>
          <p:nvPr/>
        </p:nvPicPr>
        <p:blipFill>
          <a:blip r:embed="rId7"/>
          <a:stretch>
            <a:fillRect/>
          </a:stretch>
        </p:blipFill>
        <p:spPr>
          <a:xfrm>
            <a:off x="8188781" y="4037978"/>
            <a:ext cx="4001631" cy="2134222"/>
          </a:xfrm>
          <a:prstGeom prst="rect">
            <a:avLst/>
          </a:prstGeom>
        </p:spPr>
      </p:pic>
      <p:sp>
        <p:nvSpPr>
          <p:cNvPr id="13" name="Title 2">
            <a:extLst>
              <a:ext uri="{FF2B5EF4-FFF2-40B4-BE49-F238E27FC236}">
                <a16:creationId xmlns:a16="http://schemas.microsoft.com/office/drawing/2014/main" id="{AB0217FD-F52B-463A-A4A1-368E4CA3CA2A}"/>
              </a:ext>
            </a:extLst>
          </p:cNvPr>
          <p:cNvSpPr txBox="1">
            <a:spLocks/>
          </p:cNvSpPr>
          <p:nvPr/>
        </p:nvSpPr>
        <p:spPr>
          <a:xfrm>
            <a:off x="1217614" y="533400"/>
            <a:ext cx="9753600" cy="7620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cap="all" baseline="0">
                <a:solidFill>
                  <a:schemeClr val="accent1">
                    <a:lumMod val="50000"/>
                  </a:schemeClr>
                </a:solidFill>
                <a:latin typeface="+mj-lt"/>
                <a:ea typeface="+mj-ea"/>
                <a:cs typeface="+mj-cs"/>
              </a:defRPr>
            </a:lvl1pPr>
          </a:lstStyle>
          <a:p>
            <a:r>
              <a:rPr lang="en-US" altLang="zh-CN" dirty="0">
                <a:latin typeface="Times New Roman" panose="02020603050405020304" pitchFamily="18" charset="0"/>
                <a:cs typeface="Times New Roman" panose="02020603050405020304" pitchFamily="18" charset="0"/>
              </a:rPr>
              <a:t>1. </a:t>
            </a:r>
            <a:r>
              <a:rPr lang="zh-CN" altLang="en-US" dirty="0">
                <a:latin typeface="Times New Roman" panose="02020603050405020304" pitchFamily="18" charset="0"/>
                <a:cs typeface="Times New Roman" panose="02020603050405020304" pitchFamily="18" charset="0"/>
              </a:rPr>
              <a:t>图表类型</a:t>
            </a:r>
            <a:endParaRPr lang="en-US" sz="2700" dirty="0">
              <a:latin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E8FF4035-823E-4FEC-9E13-E9E657E7DF29}"/>
              </a:ext>
            </a:extLst>
          </p:cNvPr>
          <p:cNvSpPr>
            <a:spLocks noGrp="1"/>
          </p:cNvSpPr>
          <p:nvPr>
            <p:ph type="sldNum" sz="quarter" idx="12"/>
          </p:nvPr>
        </p:nvSpPr>
        <p:spPr/>
        <p:txBody>
          <a:bodyPr/>
          <a:lstStyle/>
          <a:p>
            <a:fld id="{F36C87F6-986D-49E6-AF40-1B3A1EE8064D}" type="slidenum">
              <a:rPr lang="en-US" smtClean="0"/>
              <a:t>24</a:t>
            </a:fld>
            <a:endParaRPr lang="en-US"/>
          </a:p>
        </p:txBody>
      </p:sp>
      <p:pic>
        <p:nvPicPr>
          <p:cNvPr id="14" name="图片 4">
            <a:extLst>
              <a:ext uri="{FF2B5EF4-FFF2-40B4-BE49-F238E27FC236}">
                <a16:creationId xmlns:a16="http://schemas.microsoft.com/office/drawing/2014/main" id="{A267C453-34DC-4D0F-9C12-7E99BF92342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61412" y="152400"/>
            <a:ext cx="3117937" cy="543001"/>
          </a:xfrm>
          <a:prstGeom prst="rect">
            <a:avLst/>
          </a:prstGeom>
        </p:spPr>
      </p:pic>
      <p:sp>
        <p:nvSpPr>
          <p:cNvPr id="15" name="Slide Number Placeholder 6">
            <a:extLst>
              <a:ext uri="{FF2B5EF4-FFF2-40B4-BE49-F238E27FC236}">
                <a16:creationId xmlns:a16="http://schemas.microsoft.com/office/drawing/2014/main" id="{E3688218-7C46-4131-A2C9-E83B496E7650}"/>
              </a:ext>
            </a:extLst>
          </p:cNvPr>
          <p:cNvSpPr txBox="1">
            <a:spLocks/>
          </p:cNvSpPr>
          <p:nvPr/>
        </p:nvSpPr>
        <p:spPr>
          <a:xfrm>
            <a:off x="4760910" y="6629401"/>
            <a:ext cx="2667001" cy="157723"/>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 2018 Huatai Financial USA, INC.</a:t>
            </a:r>
          </a:p>
        </p:txBody>
      </p:sp>
    </p:spTree>
    <p:extLst>
      <p:ext uri="{BB962C8B-B14F-4D97-AF65-F5344CB8AC3E}">
        <p14:creationId xmlns:p14="http://schemas.microsoft.com/office/powerpoint/2010/main" val="786429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08F8DA-6E9D-4D64-A6FE-6B0C1BD13040}"/>
              </a:ext>
            </a:extLst>
          </p:cNvPr>
          <p:cNvSpPr/>
          <p:nvPr/>
        </p:nvSpPr>
        <p:spPr>
          <a:xfrm>
            <a:off x="608012" y="4408438"/>
            <a:ext cx="5257800" cy="2308324"/>
          </a:xfrm>
          <a:prstGeom prst="rect">
            <a:avLst/>
          </a:prstGeom>
        </p:spPr>
        <p:txBody>
          <a:bodyPr wrap="square">
            <a:spAutoFit/>
          </a:bodyPr>
          <a:lstStyle/>
          <a:p>
            <a:r>
              <a:rPr lang="zh-CN" altLang="en-US" sz="1600" dirty="0">
                <a:latin typeface="Times New Roman" panose="02020603050405020304" pitchFamily="18" charset="0"/>
                <a:cs typeface="Times New Roman" panose="02020603050405020304" pitchFamily="18" charset="0"/>
              </a:rPr>
              <a:t>点击图表工具栏的齿轮图标，会弹出</a:t>
            </a:r>
            <a:r>
              <a:rPr lang="zh-CN" altLang="en-US" sz="1600" b="1" dirty="0">
                <a:latin typeface="Times New Roman" panose="02020603050405020304" pitchFamily="18" charset="0"/>
                <a:ea typeface="+mj-ea"/>
                <a:cs typeface="Times New Roman" panose="02020603050405020304" pitchFamily="18" charset="0"/>
              </a:rPr>
              <a:t>图表显示</a:t>
            </a:r>
            <a:r>
              <a:rPr lang="zh-CN" altLang="en-US" sz="1600" dirty="0">
                <a:latin typeface="Times New Roman" panose="02020603050405020304" pitchFamily="18" charset="0"/>
                <a:ea typeface="+mj-ea"/>
                <a:cs typeface="Times New Roman" panose="02020603050405020304" pitchFamily="18" charset="0"/>
              </a:rPr>
              <a:t>对话框，您可以设置：</a:t>
            </a:r>
            <a:endParaRPr lang="en-US" altLang="zh-CN" sz="1600" dirty="0">
              <a:latin typeface="Times New Roman" panose="02020603050405020304" pitchFamily="18" charset="0"/>
              <a:ea typeface="+mj-ea"/>
              <a:cs typeface="Times New Roman" panose="02020603050405020304" pitchFamily="18" charset="0"/>
            </a:endParaRPr>
          </a:p>
          <a:p>
            <a:pPr marL="285750" indent="-285750">
              <a:buFont typeface="Arial" panose="020B0604020202020204" pitchFamily="34" charset="0"/>
              <a:buChar char="•"/>
            </a:pPr>
            <a:r>
              <a:rPr lang="zh-CN" altLang="en-US" sz="1600" dirty="0">
                <a:latin typeface="Times New Roman" panose="02020603050405020304" pitchFamily="18" charset="0"/>
                <a:cs typeface="Times New Roman" panose="02020603050405020304" pitchFamily="18" charset="0"/>
              </a:rPr>
              <a:t>显示</a:t>
            </a:r>
            <a:r>
              <a:rPr lang="en-US" altLang="zh-CN" sz="1600" dirty="0">
                <a:latin typeface="Times New Roman" panose="02020603050405020304" pitchFamily="18" charset="0"/>
                <a:cs typeface="Times New Roman" panose="02020603050405020304" pitchFamily="18" charset="0"/>
              </a:rPr>
              <a:t>/</a:t>
            </a:r>
            <a:r>
              <a:rPr lang="zh-CN" altLang="en-US" sz="1600" dirty="0">
                <a:latin typeface="Times New Roman" panose="02020603050405020304" pitchFamily="18" charset="0"/>
                <a:cs typeface="Times New Roman" panose="02020603050405020304" pitchFamily="18" charset="0"/>
              </a:rPr>
              <a:t>隐藏</a:t>
            </a:r>
            <a:r>
              <a:rPr lang="zh-CN" altLang="en-US" sz="1600" dirty="0">
                <a:latin typeface="Times New Roman" panose="02020603050405020304" pitchFamily="18" charset="0"/>
                <a:ea typeface="+mj-ea"/>
                <a:cs typeface="Times New Roman" panose="02020603050405020304" pitchFamily="18" charset="0"/>
              </a:rPr>
              <a:t>辅助插件</a:t>
            </a:r>
            <a:endParaRPr lang="en-US" altLang="zh-CN" sz="1600" dirty="0">
              <a:latin typeface="Times New Roman" panose="02020603050405020304" pitchFamily="18" charset="0"/>
              <a:ea typeface="+mj-ea"/>
              <a:cs typeface="Times New Roman" panose="02020603050405020304" pitchFamily="18" charset="0"/>
            </a:endParaRPr>
          </a:p>
          <a:p>
            <a:pPr marL="285750" indent="-285750">
              <a:buFont typeface="Arial" panose="020B0604020202020204" pitchFamily="34" charset="0"/>
              <a:buChar char="•"/>
            </a:pPr>
            <a:r>
              <a:rPr lang="zh-CN" altLang="en-US" sz="1600" dirty="0">
                <a:latin typeface="Times New Roman" panose="02020603050405020304" pitchFamily="18" charset="0"/>
                <a:ea typeface="+mj-ea"/>
                <a:cs typeface="Times New Roman" panose="02020603050405020304" pitchFamily="18" charset="0"/>
              </a:rPr>
              <a:t>移除</a:t>
            </a:r>
            <a:r>
              <a:rPr lang="en-US" altLang="zh-CN" sz="1600" dirty="0">
                <a:latin typeface="Times New Roman" panose="02020603050405020304" pitchFamily="18" charset="0"/>
                <a:ea typeface="+mj-ea"/>
                <a:cs typeface="Times New Roman" panose="02020603050405020304" pitchFamily="18" charset="0"/>
              </a:rPr>
              <a:t>/</a:t>
            </a:r>
            <a:r>
              <a:rPr lang="zh-CN" altLang="en-US" sz="1600" dirty="0">
                <a:latin typeface="Times New Roman" panose="02020603050405020304" pitchFamily="18" charset="0"/>
                <a:ea typeface="+mj-ea"/>
                <a:cs typeface="Times New Roman" panose="02020603050405020304" pitchFamily="18" charset="0"/>
              </a:rPr>
              <a:t>管理指标</a:t>
            </a:r>
          </a:p>
          <a:p>
            <a:pPr marL="742950" lvl="1" indent="-285750">
              <a:buFont typeface="Courier New" panose="02070309020205020404" pitchFamily="49" charset="0"/>
              <a:buChar char="o"/>
            </a:pPr>
            <a:r>
              <a:rPr lang="zh-CN" altLang="en-US" sz="1600" dirty="0">
                <a:latin typeface="Times New Roman" panose="02020603050405020304" pitchFamily="18" charset="0"/>
                <a:ea typeface="+mj-ea"/>
                <a:cs typeface="Times New Roman" panose="02020603050405020304" pitchFamily="18" charset="0"/>
              </a:rPr>
              <a:t>齿轮旁边的数字代表在图表上已显示的指标数量</a:t>
            </a:r>
            <a:endParaRPr lang="en-US" altLang="zh-CN" sz="1600" dirty="0">
              <a:latin typeface="Times New Roman" panose="02020603050405020304" pitchFamily="18" charset="0"/>
              <a:ea typeface="+mj-ea"/>
              <a:cs typeface="Times New Roman" panose="02020603050405020304" pitchFamily="18" charset="0"/>
            </a:endParaRPr>
          </a:p>
          <a:p>
            <a:pPr marL="742950" lvl="1" indent="-285750">
              <a:buFont typeface="Courier New" panose="02070309020205020404" pitchFamily="49" charset="0"/>
              <a:buChar char="o"/>
            </a:pPr>
            <a:r>
              <a:rPr lang="zh-CN" altLang="en-US" sz="1600" dirty="0">
                <a:latin typeface="Times New Roman" panose="02020603050405020304" pitchFamily="18" charset="0"/>
                <a:ea typeface="+mj-ea"/>
                <a:cs typeface="Times New Roman" panose="02020603050405020304" pitchFamily="18" charset="0"/>
              </a:rPr>
              <a:t>点击指标名称右边的下拉菜单，可移除指标，也可</a:t>
            </a:r>
            <a:r>
              <a:rPr lang="zh-CN" altLang="en-US" sz="1600" dirty="0">
                <a:latin typeface="Times New Roman" panose="02020603050405020304" pitchFamily="18" charset="0"/>
                <a:cs typeface="Times New Roman" panose="02020603050405020304" pitchFamily="18" charset="0"/>
              </a:rPr>
              <a:t>设置关联指标</a:t>
            </a:r>
            <a:endParaRPr lang="en-US" altLang="zh-CN" sz="1600" dirty="0">
              <a:latin typeface="Times New Roman" panose="02020603050405020304" pitchFamily="18" charset="0"/>
              <a:cs typeface="Times New Roman" panose="02020603050405020304" pitchFamily="18" charset="0"/>
            </a:endParaRPr>
          </a:p>
          <a:p>
            <a:pPr marL="742950" lvl="1" indent="-285750">
              <a:buFont typeface="Courier New" panose="02070309020205020404" pitchFamily="49" charset="0"/>
              <a:buChar char="o"/>
            </a:pPr>
            <a:r>
              <a:rPr lang="zh-CN" altLang="en-US" sz="1600" dirty="0">
                <a:latin typeface="Times New Roman" panose="02020603050405020304" pitchFamily="18" charset="0"/>
                <a:ea typeface="+mj-ea"/>
                <a:cs typeface="Times New Roman" panose="02020603050405020304" pitchFamily="18" charset="0"/>
              </a:rPr>
              <a:t>通过关联指标，在一个图表上更改指标参数，其它图表的关联指标也会随之更改。</a:t>
            </a:r>
            <a:endParaRPr lang="en-US" altLang="zh-CN" sz="1600" dirty="0">
              <a:latin typeface="Times New Roman" panose="02020603050405020304" pitchFamily="18" charset="0"/>
              <a:ea typeface="+mj-ea"/>
              <a:cs typeface="Times New Roman" panose="02020603050405020304" pitchFamily="18" charset="0"/>
            </a:endParaRPr>
          </a:p>
        </p:txBody>
      </p:sp>
      <p:pic>
        <p:nvPicPr>
          <p:cNvPr id="2" name="Picture 1">
            <a:extLst>
              <a:ext uri="{FF2B5EF4-FFF2-40B4-BE49-F238E27FC236}">
                <a16:creationId xmlns:a16="http://schemas.microsoft.com/office/drawing/2014/main" id="{ECC7B6D1-7595-427B-86BB-63B3BA9EB719}"/>
              </a:ext>
            </a:extLst>
          </p:cNvPr>
          <p:cNvPicPr>
            <a:picLocks noChangeAspect="1"/>
          </p:cNvPicPr>
          <p:nvPr/>
        </p:nvPicPr>
        <p:blipFill>
          <a:blip r:embed="rId2"/>
          <a:stretch>
            <a:fillRect/>
          </a:stretch>
        </p:blipFill>
        <p:spPr>
          <a:xfrm>
            <a:off x="739820" y="1289050"/>
            <a:ext cx="4897392" cy="3035210"/>
          </a:xfrm>
          <a:prstGeom prst="rect">
            <a:avLst/>
          </a:prstGeom>
        </p:spPr>
      </p:pic>
      <p:sp>
        <p:nvSpPr>
          <p:cNvPr id="6" name="Title 2">
            <a:extLst>
              <a:ext uri="{FF2B5EF4-FFF2-40B4-BE49-F238E27FC236}">
                <a16:creationId xmlns:a16="http://schemas.microsoft.com/office/drawing/2014/main" id="{452E737E-7542-4FF6-A0A1-E60664EAA868}"/>
              </a:ext>
            </a:extLst>
          </p:cNvPr>
          <p:cNvSpPr txBox="1">
            <a:spLocks/>
          </p:cNvSpPr>
          <p:nvPr/>
        </p:nvSpPr>
        <p:spPr>
          <a:xfrm>
            <a:off x="1217614" y="533400"/>
            <a:ext cx="2971798" cy="7620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cap="all" baseline="0">
                <a:solidFill>
                  <a:schemeClr val="accent1">
                    <a:lumMod val="50000"/>
                  </a:schemeClr>
                </a:solidFill>
                <a:latin typeface="+mj-lt"/>
                <a:ea typeface="+mj-ea"/>
                <a:cs typeface="+mj-cs"/>
              </a:defRPr>
            </a:lvl1pPr>
          </a:lstStyle>
          <a:p>
            <a:r>
              <a:rPr lang="en-US" altLang="zh-CN" dirty="0">
                <a:latin typeface="Times New Roman" panose="02020603050405020304" pitchFamily="18" charset="0"/>
                <a:cs typeface="Times New Roman" panose="02020603050405020304" pitchFamily="18" charset="0"/>
              </a:rPr>
              <a:t>2. </a:t>
            </a:r>
            <a:r>
              <a:rPr lang="zh-CN" altLang="en-US" dirty="0">
                <a:latin typeface="Times New Roman" panose="02020603050405020304" pitchFamily="18" charset="0"/>
                <a:cs typeface="Times New Roman" panose="02020603050405020304" pitchFamily="18" charset="0"/>
              </a:rPr>
              <a:t>图表管理</a:t>
            </a:r>
            <a:endParaRPr lang="en-US" sz="2700" dirty="0">
              <a:latin typeface="Times New Roman" panose="02020603050405020304" pitchFamily="18" charset="0"/>
              <a:cs typeface="Times New Roman" panose="02020603050405020304" pitchFamily="18" charset="0"/>
            </a:endParaRPr>
          </a:p>
        </p:txBody>
      </p:sp>
      <p:sp>
        <p:nvSpPr>
          <p:cNvPr id="8" name="Slide Number Placeholder 7">
            <a:extLst>
              <a:ext uri="{FF2B5EF4-FFF2-40B4-BE49-F238E27FC236}">
                <a16:creationId xmlns:a16="http://schemas.microsoft.com/office/drawing/2014/main" id="{670BF260-AA96-4FA3-926E-8221EBC2FBA7}"/>
              </a:ext>
            </a:extLst>
          </p:cNvPr>
          <p:cNvSpPr>
            <a:spLocks noGrp="1"/>
          </p:cNvSpPr>
          <p:nvPr>
            <p:ph type="sldNum" sz="quarter" idx="12"/>
          </p:nvPr>
        </p:nvSpPr>
        <p:spPr/>
        <p:txBody>
          <a:bodyPr/>
          <a:lstStyle/>
          <a:p>
            <a:fld id="{F36C87F6-986D-49E6-AF40-1B3A1EE8064D}" type="slidenum">
              <a:rPr lang="en-US" smtClean="0"/>
              <a:t>25</a:t>
            </a:fld>
            <a:endParaRPr lang="en-US"/>
          </a:p>
        </p:txBody>
      </p:sp>
      <p:pic>
        <p:nvPicPr>
          <p:cNvPr id="9" name="图片 4">
            <a:extLst>
              <a:ext uri="{FF2B5EF4-FFF2-40B4-BE49-F238E27FC236}">
                <a16:creationId xmlns:a16="http://schemas.microsoft.com/office/drawing/2014/main" id="{324B584C-5039-4A1F-9EDA-626574F6FF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1412" y="152400"/>
            <a:ext cx="3117937" cy="543001"/>
          </a:xfrm>
          <a:prstGeom prst="rect">
            <a:avLst/>
          </a:prstGeom>
        </p:spPr>
      </p:pic>
      <p:pic>
        <p:nvPicPr>
          <p:cNvPr id="10" name="Picture 9">
            <a:extLst>
              <a:ext uri="{FF2B5EF4-FFF2-40B4-BE49-F238E27FC236}">
                <a16:creationId xmlns:a16="http://schemas.microsoft.com/office/drawing/2014/main" id="{6680F035-F102-46ED-81F6-C41C6DA86184}"/>
              </a:ext>
            </a:extLst>
          </p:cNvPr>
          <p:cNvPicPr>
            <a:picLocks noChangeAspect="1"/>
          </p:cNvPicPr>
          <p:nvPr/>
        </p:nvPicPr>
        <p:blipFill>
          <a:blip r:embed="rId4"/>
          <a:stretch>
            <a:fillRect/>
          </a:stretch>
        </p:blipFill>
        <p:spPr>
          <a:xfrm>
            <a:off x="6334126" y="1682750"/>
            <a:ext cx="4876800" cy="3035210"/>
          </a:xfrm>
          <a:prstGeom prst="rect">
            <a:avLst/>
          </a:prstGeom>
        </p:spPr>
      </p:pic>
      <p:sp>
        <p:nvSpPr>
          <p:cNvPr id="11" name="Rectangle 10">
            <a:extLst>
              <a:ext uri="{FF2B5EF4-FFF2-40B4-BE49-F238E27FC236}">
                <a16:creationId xmlns:a16="http://schemas.microsoft.com/office/drawing/2014/main" id="{6A207337-A47F-4FB8-94E5-064EE7EA0861}"/>
              </a:ext>
            </a:extLst>
          </p:cNvPr>
          <p:cNvSpPr/>
          <p:nvPr/>
        </p:nvSpPr>
        <p:spPr>
          <a:xfrm>
            <a:off x="6246812" y="4924259"/>
            <a:ext cx="5257800" cy="1569660"/>
          </a:xfrm>
          <a:prstGeom prst="rect">
            <a:avLst/>
          </a:prstGeom>
        </p:spPr>
        <p:txBody>
          <a:bodyPr wrap="square">
            <a:spAutoFit/>
          </a:bodyPr>
          <a:lstStyle/>
          <a:p>
            <a:r>
              <a:rPr lang="zh-CN" altLang="en-US" sz="1600" dirty="0">
                <a:latin typeface="Times New Roman" panose="02020603050405020304" pitchFamily="18" charset="0"/>
                <a:cs typeface="Times New Roman" panose="02020603050405020304" pitchFamily="18" charset="0"/>
              </a:rPr>
              <a:t>点击图表工具栏上或者图表左上角的</a:t>
            </a:r>
            <a:r>
              <a:rPr lang="en-US" altLang="zh-CN" sz="1600" b="1" dirty="0">
                <a:latin typeface="Times New Roman" panose="02020603050405020304" pitchFamily="18" charset="0"/>
                <a:cs typeface="Times New Roman" panose="02020603050405020304" pitchFamily="18" charset="0"/>
              </a:rPr>
              <a:t>+</a:t>
            </a:r>
            <a:r>
              <a:rPr lang="zh-CN" altLang="en-US" sz="1600" b="1" dirty="0">
                <a:latin typeface="Times New Roman" panose="02020603050405020304" pitchFamily="18" charset="0"/>
                <a:cs typeface="Times New Roman" panose="02020603050405020304" pitchFamily="18" charset="0"/>
              </a:rPr>
              <a:t>指标</a:t>
            </a:r>
            <a:r>
              <a:rPr lang="zh-CN" altLang="en-US" sz="1600" dirty="0">
                <a:latin typeface="Times New Roman" panose="02020603050405020304" pitchFamily="18" charset="0"/>
                <a:cs typeface="Times New Roman" panose="02020603050405020304" pitchFamily="18" charset="0"/>
              </a:rPr>
              <a:t>按钮，会弹出</a:t>
            </a:r>
            <a:r>
              <a:rPr lang="zh-CN" altLang="en-US" sz="1600" b="1" dirty="0">
                <a:latin typeface="Times New Roman" panose="02020603050405020304" pitchFamily="18" charset="0"/>
                <a:cs typeface="Times New Roman" panose="02020603050405020304" pitchFamily="18" charset="0"/>
              </a:rPr>
              <a:t>指标</a:t>
            </a:r>
            <a:r>
              <a:rPr lang="zh-CN" altLang="en-US" sz="1600" dirty="0">
                <a:latin typeface="Times New Roman" panose="02020603050405020304" pitchFamily="18" charset="0"/>
                <a:cs typeface="Times New Roman" panose="02020603050405020304" pitchFamily="18" charset="0"/>
              </a:rPr>
              <a:t>对话框，您可以：</a:t>
            </a:r>
            <a:endParaRPr lang="en-US" altLang="zh-CN"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zh-CN" altLang="en-US" sz="1600" dirty="0">
                <a:latin typeface="Times New Roman" panose="02020603050405020304" pitchFamily="18" charset="0"/>
                <a:cs typeface="Times New Roman" panose="02020603050405020304" pitchFamily="18" charset="0"/>
              </a:rPr>
              <a:t>添加指标</a:t>
            </a:r>
            <a:endParaRPr lang="en-US" altLang="zh-CN" sz="1600" i="0" dirty="0">
              <a:effectLst/>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zh-CN" altLang="en-US" sz="1600" dirty="0">
                <a:latin typeface="Times New Roman" panose="02020603050405020304" pitchFamily="18" charset="0"/>
                <a:cs typeface="Times New Roman" panose="02020603050405020304" pitchFamily="18" charset="0"/>
              </a:rPr>
              <a:t>点击指标名称右边的齿轮按钮，更改指标参数</a:t>
            </a:r>
            <a:r>
              <a:rPr lang="en-US" altLang="zh-CN" sz="1600" dirty="0">
                <a:latin typeface="Times New Roman" panose="02020603050405020304" pitchFamily="18" charset="0"/>
                <a:cs typeface="Times New Roman" panose="02020603050405020304" pitchFamily="18" charset="0"/>
              </a:rPr>
              <a:t>/</a:t>
            </a:r>
            <a:r>
              <a:rPr lang="zh-CN" altLang="en-US" sz="1600" dirty="0">
                <a:latin typeface="Times New Roman" panose="02020603050405020304" pitchFamily="18" charset="0"/>
                <a:cs typeface="Times New Roman" panose="02020603050405020304" pitchFamily="18" charset="0"/>
              </a:rPr>
              <a:t>外观</a:t>
            </a:r>
            <a:endParaRPr lang="en-US" altLang="zh-CN"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zh-CN" altLang="en-US" sz="1600" dirty="0">
                <a:latin typeface="Times New Roman" panose="02020603050405020304" pitchFamily="18" charset="0"/>
                <a:cs typeface="Times New Roman" panose="02020603050405020304" pitchFamily="18" charset="0"/>
              </a:rPr>
              <a:t>点击指标名称右边的下拉菜单，选择</a:t>
            </a:r>
            <a:r>
              <a:rPr lang="zh-CN" altLang="en-US" sz="1600" b="1" dirty="0">
                <a:latin typeface="Times New Roman" panose="02020603050405020304" pitchFamily="18" charset="0"/>
                <a:cs typeface="Times New Roman" panose="02020603050405020304" pitchFamily="18" charset="0"/>
              </a:rPr>
              <a:t>添加至全部图表</a:t>
            </a:r>
            <a:r>
              <a:rPr lang="zh-CN" altLang="en-US" sz="1600" dirty="0">
                <a:latin typeface="Times New Roman" panose="02020603050405020304" pitchFamily="18" charset="0"/>
                <a:cs typeface="Times New Roman" panose="02020603050405020304" pitchFamily="18" charset="0"/>
              </a:rPr>
              <a:t>，可将指标添加到页面上所有图表中。</a:t>
            </a:r>
            <a:endParaRPr lang="en-US" altLang="zh-CN" sz="1600"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B7C8311B-F067-45DC-938E-E257B9C9F950}"/>
              </a:ext>
            </a:extLst>
          </p:cNvPr>
          <p:cNvSpPr/>
          <p:nvPr/>
        </p:nvSpPr>
        <p:spPr>
          <a:xfrm>
            <a:off x="7847012" y="908050"/>
            <a:ext cx="1723549" cy="707886"/>
          </a:xfrm>
          <a:prstGeom prst="rect">
            <a:avLst/>
          </a:prstGeom>
        </p:spPr>
        <p:txBody>
          <a:bodyPr wrap="none">
            <a:spAutoFit/>
          </a:bodyPr>
          <a:lstStyle/>
          <a:p>
            <a:r>
              <a:rPr lang="en-US" altLang="zh-CN" sz="4000" dirty="0">
                <a:solidFill>
                  <a:srgbClr val="1F4E79"/>
                </a:solidFill>
                <a:latin typeface="Times New Roman" panose="02020603050405020304" pitchFamily="18" charset="0"/>
                <a:cs typeface="Times New Roman" panose="02020603050405020304" pitchFamily="18" charset="0"/>
              </a:rPr>
              <a:t>3. </a:t>
            </a:r>
            <a:r>
              <a:rPr lang="zh-CN" altLang="en-US" sz="4000" dirty="0">
                <a:solidFill>
                  <a:srgbClr val="1F4E79"/>
                </a:solidFill>
                <a:latin typeface="Times New Roman" panose="02020603050405020304" pitchFamily="18" charset="0"/>
                <a:cs typeface="Times New Roman" panose="02020603050405020304" pitchFamily="18" charset="0"/>
              </a:rPr>
              <a:t>指标</a:t>
            </a:r>
            <a:endParaRPr lang="en-US" sz="4000" dirty="0">
              <a:solidFill>
                <a:srgbClr val="1F4E79"/>
              </a:solidFill>
            </a:endParaRPr>
          </a:p>
        </p:txBody>
      </p:sp>
      <p:sp>
        <p:nvSpPr>
          <p:cNvPr id="13" name="Slide Number Placeholder 6">
            <a:extLst>
              <a:ext uri="{FF2B5EF4-FFF2-40B4-BE49-F238E27FC236}">
                <a16:creationId xmlns:a16="http://schemas.microsoft.com/office/drawing/2014/main" id="{40B05330-F77F-480A-AB73-4E1CB791D041}"/>
              </a:ext>
            </a:extLst>
          </p:cNvPr>
          <p:cNvSpPr txBox="1">
            <a:spLocks/>
          </p:cNvSpPr>
          <p:nvPr/>
        </p:nvSpPr>
        <p:spPr>
          <a:xfrm>
            <a:off x="4760910" y="6629401"/>
            <a:ext cx="2667001" cy="157723"/>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 2018 Huatai Financial USA, INC.</a:t>
            </a:r>
          </a:p>
        </p:txBody>
      </p:sp>
    </p:spTree>
    <p:extLst>
      <p:ext uri="{BB962C8B-B14F-4D97-AF65-F5344CB8AC3E}">
        <p14:creationId xmlns:p14="http://schemas.microsoft.com/office/powerpoint/2010/main" val="1765744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07848AE4-C2F5-4277-BEED-D76FDACD834E}"/>
              </a:ext>
            </a:extLst>
          </p:cNvPr>
          <p:cNvSpPr>
            <a:spLocks noGrp="1"/>
          </p:cNvSpPr>
          <p:nvPr>
            <p:ph sz="half" idx="1"/>
          </p:nvPr>
        </p:nvSpPr>
        <p:spPr>
          <a:xfrm>
            <a:off x="760412" y="1463117"/>
            <a:ext cx="4770974" cy="4404283"/>
          </a:xfrm>
        </p:spPr>
        <p:txBody>
          <a:bodyPr>
            <a:normAutofit fontScale="92500" lnSpcReduction="20000"/>
          </a:bodyPr>
          <a:lstStyle/>
          <a:p>
            <a:pPr marL="45720" indent="0">
              <a:lnSpc>
                <a:spcPct val="150000"/>
              </a:lnSpc>
              <a:buNone/>
            </a:pPr>
            <a:r>
              <a:rPr lang="zh-CN" altLang="en-US" dirty="0">
                <a:latin typeface="Times New Roman" panose="02020603050405020304" pitchFamily="18" charset="0"/>
                <a:cs typeface="Times New Roman" panose="02020603050405020304" pitchFamily="18" charset="0"/>
              </a:rPr>
              <a:t>期权报价页面主要内容：</a:t>
            </a:r>
            <a:endParaRPr lang="en-US" altLang="zh-CN" dirty="0">
              <a:latin typeface="Times New Roman" panose="02020603050405020304" pitchFamily="18" charset="0"/>
              <a:cs typeface="Times New Roman" panose="02020603050405020304" pitchFamily="18" charset="0"/>
            </a:endParaRPr>
          </a:p>
          <a:p>
            <a:pPr lvl="1">
              <a:lnSpc>
                <a:spcPct val="150000"/>
              </a:lnSpc>
              <a:buFont typeface="Courier New" panose="02070309020205020404" pitchFamily="49" charset="0"/>
              <a:buChar char="o"/>
            </a:pPr>
            <a:r>
              <a:rPr lang="zh-CN" altLang="en-US" sz="2200" dirty="0">
                <a:latin typeface="Times New Roman" panose="02020603050405020304" pitchFamily="18" charset="0"/>
                <a:cs typeface="Times New Roman" panose="02020603050405020304" pitchFamily="18" charset="0"/>
              </a:rPr>
              <a:t>添加合约代码</a:t>
            </a:r>
            <a:endParaRPr lang="en-US" altLang="zh-CN" sz="2200" dirty="0">
              <a:latin typeface="Times New Roman" panose="02020603050405020304" pitchFamily="18" charset="0"/>
              <a:cs typeface="Times New Roman" panose="02020603050405020304" pitchFamily="18" charset="0"/>
            </a:endParaRPr>
          </a:p>
          <a:p>
            <a:pPr lvl="1">
              <a:lnSpc>
                <a:spcPct val="150000"/>
              </a:lnSpc>
              <a:buFont typeface="Courier New" panose="02070309020205020404" pitchFamily="49" charset="0"/>
              <a:buChar char="o"/>
            </a:pPr>
            <a:r>
              <a:rPr lang="zh-CN" altLang="en-US" sz="2200" dirty="0">
                <a:latin typeface="Times New Roman" panose="02020603050405020304" pitchFamily="18" charset="0"/>
                <a:cs typeface="Times New Roman" panose="02020603050405020304" pitchFamily="18" charset="0"/>
              </a:rPr>
              <a:t>标的期货现价</a:t>
            </a:r>
            <a:endParaRPr lang="en-US" altLang="zh-CN" sz="2200" dirty="0">
              <a:latin typeface="Times New Roman" panose="02020603050405020304" pitchFamily="18" charset="0"/>
              <a:cs typeface="Times New Roman" panose="02020603050405020304" pitchFamily="18" charset="0"/>
            </a:endParaRPr>
          </a:p>
          <a:p>
            <a:pPr lvl="1">
              <a:lnSpc>
                <a:spcPct val="150000"/>
              </a:lnSpc>
              <a:buFont typeface="Courier New" panose="02070309020205020404" pitchFamily="49" charset="0"/>
              <a:buChar char="o"/>
            </a:pPr>
            <a:r>
              <a:rPr lang="zh-CN" altLang="en-US" sz="2200" dirty="0">
                <a:latin typeface="Times New Roman" panose="02020603050405020304" pitchFamily="18" charset="0"/>
                <a:cs typeface="Times New Roman" panose="02020603050405020304" pitchFamily="18" charset="0"/>
              </a:rPr>
              <a:t>行权价</a:t>
            </a:r>
            <a:endParaRPr lang="en-US" altLang="zh-CN" sz="2200" dirty="0">
              <a:latin typeface="Times New Roman" panose="02020603050405020304" pitchFamily="18" charset="0"/>
              <a:cs typeface="Times New Roman" panose="02020603050405020304" pitchFamily="18" charset="0"/>
            </a:endParaRPr>
          </a:p>
          <a:p>
            <a:pPr lvl="1">
              <a:lnSpc>
                <a:spcPct val="150000"/>
              </a:lnSpc>
              <a:buFont typeface="Courier New" panose="02070309020205020404" pitchFamily="49" charset="0"/>
              <a:buChar char="o"/>
            </a:pPr>
            <a:r>
              <a:rPr lang="zh-CN" altLang="en-US" sz="2200" dirty="0">
                <a:latin typeface="Times New Roman" panose="02020603050405020304" pitchFamily="18" charset="0"/>
                <a:cs typeface="Times New Roman" panose="02020603050405020304" pitchFamily="18" charset="0"/>
              </a:rPr>
              <a:t>看涨期权权利金报价</a:t>
            </a:r>
            <a:endParaRPr lang="en-US" altLang="zh-CN" sz="2200" dirty="0">
              <a:latin typeface="Times New Roman" panose="02020603050405020304" pitchFamily="18" charset="0"/>
              <a:cs typeface="Times New Roman" panose="02020603050405020304" pitchFamily="18" charset="0"/>
            </a:endParaRPr>
          </a:p>
          <a:p>
            <a:pPr lvl="1">
              <a:lnSpc>
                <a:spcPct val="150000"/>
              </a:lnSpc>
              <a:buFont typeface="Courier New" panose="02070309020205020404" pitchFamily="49" charset="0"/>
              <a:buChar char="o"/>
            </a:pPr>
            <a:r>
              <a:rPr lang="zh-CN" altLang="en-US" sz="2200" dirty="0">
                <a:latin typeface="Times New Roman" panose="02020603050405020304" pitchFamily="18" charset="0"/>
                <a:cs typeface="Times New Roman" panose="02020603050405020304" pitchFamily="18" charset="0"/>
              </a:rPr>
              <a:t>看跌期权权利金报价</a:t>
            </a:r>
            <a:endParaRPr lang="en-US" altLang="zh-CN" sz="2200" dirty="0">
              <a:latin typeface="Times New Roman" panose="02020603050405020304" pitchFamily="18" charset="0"/>
              <a:cs typeface="Times New Roman" panose="02020603050405020304" pitchFamily="18" charset="0"/>
            </a:endParaRPr>
          </a:p>
          <a:p>
            <a:pPr lvl="1">
              <a:lnSpc>
                <a:spcPct val="150000"/>
              </a:lnSpc>
              <a:buFont typeface="Courier New" panose="02070309020205020404" pitchFamily="49" charset="0"/>
              <a:buChar char="o"/>
            </a:pPr>
            <a:r>
              <a:rPr lang="zh-CN" altLang="en-US" sz="2200" dirty="0">
                <a:latin typeface="Times New Roman" panose="02020603050405020304" pitchFamily="18" charset="0"/>
                <a:cs typeface="Times New Roman" panose="02020603050405020304" pitchFamily="18" charset="0"/>
              </a:rPr>
              <a:t>期权下单（实盘交易）</a:t>
            </a:r>
            <a:endParaRPr lang="en-US" altLang="zh-CN" sz="2200" dirty="0">
              <a:latin typeface="Times New Roman" panose="02020603050405020304" pitchFamily="18" charset="0"/>
              <a:cs typeface="Times New Roman" panose="02020603050405020304" pitchFamily="18" charset="0"/>
            </a:endParaRPr>
          </a:p>
          <a:p>
            <a:pPr lvl="1">
              <a:lnSpc>
                <a:spcPct val="150000"/>
              </a:lnSpc>
              <a:buFont typeface="Courier New" panose="02070309020205020404" pitchFamily="49" charset="0"/>
              <a:buChar char="o"/>
            </a:pPr>
            <a:r>
              <a:rPr lang="zh-CN" altLang="en-US" sz="2200" dirty="0">
                <a:latin typeface="Times New Roman" panose="02020603050405020304" pitchFamily="18" charset="0"/>
                <a:cs typeface="Times New Roman" panose="02020603050405020304" pitchFamily="18" charset="0"/>
              </a:rPr>
              <a:t>看涨期权成交量</a:t>
            </a:r>
            <a:r>
              <a:rPr lang="en-US" altLang="zh-CN" sz="2200" dirty="0">
                <a:latin typeface="Times New Roman" panose="02020603050405020304" pitchFamily="18" charset="0"/>
                <a:cs typeface="Times New Roman" panose="02020603050405020304" pitchFamily="18" charset="0"/>
              </a:rPr>
              <a:t>&amp;</a:t>
            </a:r>
            <a:r>
              <a:rPr lang="zh-CN" altLang="en-US" sz="2200" dirty="0">
                <a:latin typeface="Times New Roman" panose="02020603050405020304" pitchFamily="18" charset="0"/>
                <a:cs typeface="Times New Roman" panose="02020603050405020304" pitchFamily="18" charset="0"/>
              </a:rPr>
              <a:t>持仓量</a:t>
            </a:r>
            <a:endParaRPr lang="en-US" altLang="zh-CN" sz="2200" dirty="0">
              <a:latin typeface="Times New Roman" panose="02020603050405020304" pitchFamily="18" charset="0"/>
              <a:cs typeface="Times New Roman" panose="02020603050405020304" pitchFamily="18" charset="0"/>
            </a:endParaRPr>
          </a:p>
          <a:p>
            <a:pPr lvl="1">
              <a:lnSpc>
                <a:spcPct val="150000"/>
              </a:lnSpc>
              <a:buFont typeface="Courier New" panose="02070309020205020404" pitchFamily="49" charset="0"/>
              <a:buChar char="o"/>
            </a:pPr>
            <a:r>
              <a:rPr lang="zh-CN" altLang="en-US" sz="2200" dirty="0">
                <a:latin typeface="Times New Roman" panose="02020603050405020304" pitchFamily="18" charset="0"/>
                <a:cs typeface="Times New Roman" panose="02020603050405020304" pitchFamily="18" charset="0"/>
              </a:rPr>
              <a:t>看跌期权成交量</a:t>
            </a:r>
            <a:r>
              <a:rPr lang="en-US" altLang="zh-CN" sz="2200" dirty="0">
                <a:latin typeface="Times New Roman" panose="02020603050405020304" pitchFamily="18" charset="0"/>
                <a:cs typeface="Times New Roman" panose="02020603050405020304" pitchFamily="18" charset="0"/>
              </a:rPr>
              <a:t>&amp;</a:t>
            </a:r>
            <a:r>
              <a:rPr lang="zh-CN" altLang="en-US" sz="2200" dirty="0">
                <a:latin typeface="Times New Roman" panose="02020603050405020304" pitchFamily="18" charset="0"/>
                <a:cs typeface="Times New Roman" panose="02020603050405020304" pitchFamily="18" charset="0"/>
              </a:rPr>
              <a:t>持仓量</a:t>
            </a:r>
            <a:endParaRPr lang="en-US" altLang="zh-CN" sz="22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79B6077B-A240-4459-A2A8-B236DE2F3CB4}"/>
              </a:ext>
            </a:extLst>
          </p:cNvPr>
          <p:cNvPicPr>
            <a:picLocks noChangeAspect="1"/>
          </p:cNvPicPr>
          <p:nvPr/>
        </p:nvPicPr>
        <p:blipFill>
          <a:blip r:embed="rId3"/>
          <a:stretch>
            <a:fillRect/>
          </a:stretch>
        </p:blipFill>
        <p:spPr>
          <a:xfrm>
            <a:off x="5713412" y="803277"/>
            <a:ext cx="5478801" cy="5645150"/>
          </a:xfrm>
          <a:prstGeom prst="rect">
            <a:avLst/>
          </a:prstGeom>
        </p:spPr>
      </p:pic>
      <p:sp>
        <p:nvSpPr>
          <p:cNvPr id="7" name="Title 2">
            <a:extLst>
              <a:ext uri="{FF2B5EF4-FFF2-40B4-BE49-F238E27FC236}">
                <a16:creationId xmlns:a16="http://schemas.microsoft.com/office/drawing/2014/main" id="{D45ED524-66EE-4414-AC36-DF46BE4457DB}"/>
              </a:ext>
            </a:extLst>
          </p:cNvPr>
          <p:cNvSpPr txBox="1">
            <a:spLocks/>
          </p:cNvSpPr>
          <p:nvPr/>
        </p:nvSpPr>
        <p:spPr>
          <a:xfrm>
            <a:off x="1217614" y="533400"/>
            <a:ext cx="9753600" cy="7620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cap="all" baseline="0">
                <a:solidFill>
                  <a:schemeClr val="accent1">
                    <a:lumMod val="50000"/>
                  </a:schemeClr>
                </a:solidFill>
                <a:latin typeface="+mj-lt"/>
                <a:ea typeface="+mj-ea"/>
                <a:cs typeface="+mj-cs"/>
              </a:defRPr>
            </a:lvl1pPr>
          </a:lstStyle>
          <a:p>
            <a:r>
              <a:rPr lang="zh-CN" altLang="en-US" dirty="0"/>
              <a:t>期权交易</a:t>
            </a:r>
            <a:endParaRPr lang="en-US" sz="2700" dirty="0"/>
          </a:p>
        </p:txBody>
      </p:sp>
      <p:sp>
        <p:nvSpPr>
          <p:cNvPr id="8" name="Slide Number Placeholder 7">
            <a:extLst>
              <a:ext uri="{FF2B5EF4-FFF2-40B4-BE49-F238E27FC236}">
                <a16:creationId xmlns:a16="http://schemas.microsoft.com/office/drawing/2014/main" id="{5A54CFB4-DE7E-46B3-A22A-55080FB4AF25}"/>
              </a:ext>
            </a:extLst>
          </p:cNvPr>
          <p:cNvSpPr>
            <a:spLocks noGrp="1"/>
          </p:cNvSpPr>
          <p:nvPr>
            <p:ph type="sldNum" sz="quarter" idx="12"/>
          </p:nvPr>
        </p:nvSpPr>
        <p:spPr/>
        <p:txBody>
          <a:bodyPr/>
          <a:lstStyle/>
          <a:p>
            <a:fld id="{F36C87F6-986D-49E6-AF40-1B3A1EE8064D}" type="slidenum">
              <a:rPr lang="en-US" smtClean="0"/>
              <a:t>26</a:t>
            </a:fld>
            <a:endParaRPr lang="en-US"/>
          </a:p>
        </p:txBody>
      </p:sp>
      <p:pic>
        <p:nvPicPr>
          <p:cNvPr id="10" name="图片 4">
            <a:extLst>
              <a:ext uri="{FF2B5EF4-FFF2-40B4-BE49-F238E27FC236}">
                <a16:creationId xmlns:a16="http://schemas.microsoft.com/office/drawing/2014/main" id="{F9049F3A-DB59-4749-8256-E3D0CD2C31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1412" y="152400"/>
            <a:ext cx="3117937" cy="543001"/>
          </a:xfrm>
          <a:prstGeom prst="rect">
            <a:avLst/>
          </a:prstGeom>
        </p:spPr>
      </p:pic>
      <p:sp>
        <p:nvSpPr>
          <p:cNvPr id="9" name="Slide Number Placeholder 6">
            <a:extLst>
              <a:ext uri="{FF2B5EF4-FFF2-40B4-BE49-F238E27FC236}">
                <a16:creationId xmlns:a16="http://schemas.microsoft.com/office/drawing/2014/main" id="{CECC2721-1667-4AB7-9CD0-5EDCDC2D545B}"/>
              </a:ext>
            </a:extLst>
          </p:cNvPr>
          <p:cNvSpPr txBox="1">
            <a:spLocks/>
          </p:cNvSpPr>
          <p:nvPr/>
        </p:nvSpPr>
        <p:spPr>
          <a:xfrm>
            <a:off x="4760910" y="6629401"/>
            <a:ext cx="2667001" cy="157723"/>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 2018 Huatai Financial USA, INC.</a:t>
            </a:r>
          </a:p>
        </p:txBody>
      </p:sp>
    </p:spTree>
    <p:extLst>
      <p:ext uri="{BB962C8B-B14F-4D97-AF65-F5344CB8AC3E}">
        <p14:creationId xmlns:p14="http://schemas.microsoft.com/office/powerpoint/2010/main" val="844586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D83C98-0721-48AD-814C-8F9B447B9051}"/>
              </a:ext>
            </a:extLst>
          </p:cNvPr>
          <p:cNvPicPr>
            <a:picLocks noChangeAspect="1"/>
          </p:cNvPicPr>
          <p:nvPr/>
        </p:nvPicPr>
        <p:blipFill>
          <a:blip r:embed="rId2"/>
          <a:stretch>
            <a:fillRect/>
          </a:stretch>
        </p:blipFill>
        <p:spPr>
          <a:xfrm>
            <a:off x="3824199" y="1283073"/>
            <a:ext cx="5334274" cy="2413124"/>
          </a:xfrm>
          <a:prstGeom prst="rect">
            <a:avLst/>
          </a:prstGeom>
        </p:spPr>
      </p:pic>
      <p:pic>
        <p:nvPicPr>
          <p:cNvPr id="7" name="Picture 6">
            <a:extLst>
              <a:ext uri="{FF2B5EF4-FFF2-40B4-BE49-F238E27FC236}">
                <a16:creationId xmlns:a16="http://schemas.microsoft.com/office/drawing/2014/main" id="{0EC44C7F-9484-4C01-B5A4-3E818E548BE2}"/>
              </a:ext>
            </a:extLst>
          </p:cNvPr>
          <p:cNvPicPr>
            <a:picLocks noChangeAspect="1"/>
          </p:cNvPicPr>
          <p:nvPr/>
        </p:nvPicPr>
        <p:blipFill>
          <a:blip r:embed="rId3"/>
          <a:stretch>
            <a:fillRect/>
          </a:stretch>
        </p:blipFill>
        <p:spPr>
          <a:xfrm>
            <a:off x="9371014" y="762000"/>
            <a:ext cx="2590800" cy="2900149"/>
          </a:xfrm>
          <a:prstGeom prst="rect">
            <a:avLst/>
          </a:prstGeom>
        </p:spPr>
      </p:pic>
      <p:pic>
        <p:nvPicPr>
          <p:cNvPr id="8" name="Picture 7">
            <a:extLst>
              <a:ext uri="{FF2B5EF4-FFF2-40B4-BE49-F238E27FC236}">
                <a16:creationId xmlns:a16="http://schemas.microsoft.com/office/drawing/2014/main" id="{B626A115-FB2B-4A9C-8CC4-62272C8B0DAC}"/>
              </a:ext>
            </a:extLst>
          </p:cNvPr>
          <p:cNvPicPr>
            <a:picLocks noChangeAspect="1"/>
          </p:cNvPicPr>
          <p:nvPr/>
        </p:nvPicPr>
        <p:blipFill>
          <a:blip r:embed="rId4"/>
          <a:stretch>
            <a:fillRect/>
          </a:stretch>
        </p:blipFill>
        <p:spPr>
          <a:xfrm>
            <a:off x="7970767" y="4254824"/>
            <a:ext cx="2800494" cy="1974951"/>
          </a:xfrm>
          <a:prstGeom prst="rect">
            <a:avLst/>
          </a:prstGeom>
        </p:spPr>
      </p:pic>
      <p:pic>
        <p:nvPicPr>
          <p:cNvPr id="9" name="Picture 8">
            <a:extLst>
              <a:ext uri="{FF2B5EF4-FFF2-40B4-BE49-F238E27FC236}">
                <a16:creationId xmlns:a16="http://schemas.microsoft.com/office/drawing/2014/main" id="{1B817BF2-5DC5-4679-8870-8F3B59180D4F}"/>
              </a:ext>
            </a:extLst>
          </p:cNvPr>
          <p:cNvPicPr>
            <a:picLocks noChangeAspect="1"/>
          </p:cNvPicPr>
          <p:nvPr/>
        </p:nvPicPr>
        <p:blipFill>
          <a:blip r:embed="rId5"/>
          <a:stretch>
            <a:fillRect/>
          </a:stretch>
        </p:blipFill>
        <p:spPr>
          <a:xfrm>
            <a:off x="3824199" y="4254824"/>
            <a:ext cx="2594160" cy="1974951"/>
          </a:xfrm>
          <a:prstGeom prst="rect">
            <a:avLst/>
          </a:prstGeom>
        </p:spPr>
      </p:pic>
      <p:sp>
        <p:nvSpPr>
          <p:cNvPr id="10" name="Text Placeholder 2">
            <a:extLst>
              <a:ext uri="{FF2B5EF4-FFF2-40B4-BE49-F238E27FC236}">
                <a16:creationId xmlns:a16="http://schemas.microsoft.com/office/drawing/2014/main" id="{483CC6BF-B807-488F-8EAA-888C449F25E4}"/>
              </a:ext>
            </a:extLst>
          </p:cNvPr>
          <p:cNvSpPr>
            <a:spLocks noGrp="1"/>
          </p:cNvSpPr>
          <p:nvPr>
            <p:ph sz="half" idx="1"/>
          </p:nvPr>
        </p:nvSpPr>
        <p:spPr>
          <a:xfrm>
            <a:off x="608012" y="1608284"/>
            <a:ext cx="3003646" cy="4648200"/>
          </a:xfrm>
        </p:spPr>
        <p:txBody>
          <a:bodyPr>
            <a:normAutofit lnSpcReduction="10000"/>
          </a:bodyPr>
          <a:lstStyle/>
          <a:p>
            <a:pPr marL="45720" indent="0">
              <a:buNone/>
            </a:pPr>
            <a:r>
              <a:rPr lang="zh-CN" altLang="en-US" sz="2000" dirty="0">
                <a:latin typeface="Times New Roman" panose="02020603050405020304" pitchFamily="18" charset="0"/>
                <a:ea typeface="+mj-ea"/>
                <a:cs typeface="Times New Roman" panose="02020603050405020304" pitchFamily="18" charset="0"/>
              </a:rPr>
              <a:t>在左侧导航栏添加</a:t>
            </a:r>
            <a:r>
              <a:rPr lang="zh-CN" altLang="en-US" sz="2000" b="1" dirty="0">
                <a:latin typeface="Times New Roman" panose="02020603050405020304" pitchFamily="18" charset="0"/>
                <a:ea typeface="+mj-ea"/>
                <a:cs typeface="Times New Roman" panose="02020603050405020304" pitchFamily="18" charset="0"/>
              </a:rPr>
              <a:t>新闻小工具</a:t>
            </a:r>
            <a:endParaRPr lang="en-US" altLang="zh-CN" sz="2000" b="1" dirty="0">
              <a:latin typeface="Times New Roman" panose="02020603050405020304" pitchFamily="18" charset="0"/>
              <a:ea typeface="+mj-ea"/>
              <a:cs typeface="Times New Roman" panose="02020603050405020304" pitchFamily="18" charset="0"/>
            </a:endParaRPr>
          </a:p>
          <a:p>
            <a:pPr>
              <a:buClrTx/>
            </a:pPr>
            <a:r>
              <a:rPr lang="zh-CN" altLang="en-US" sz="2000" dirty="0">
                <a:latin typeface="Times New Roman" panose="02020603050405020304" pitchFamily="18" charset="0"/>
                <a:ea typeface="+mj-ea"/>
                <a:cs typeface="Times New Roman" panose="02020603050405020304" pitchFamily="18" charset="0"/>
              </a:rPr>
              <a:t>添加定制新闻源</a:t>
            </a:r>
            <a:endParaRPr lang="en-US" altLang="zh-CN" sz="2000" dirty="0">
              <a:latin typeface="Times New Roman" panose="02020603050405020304" pitchFamily="18" charset="0"/>
              <a:ea typeface="+mj-ea"/>
              <a:cs typeface="Times New Roman" panose="02020603050405020304" pitchFamily="18" charset="0"/>
            </a:endParaRPr>
          </a:p>
          <a:p>
            <a:pPr>
              <a:buClrTx/>
            </a:pPr>
            <a:endParaRPr lang="en-US" altLang="zh-CN" sz="2000" dirty="0">
              <a:latin typeface="Times New Roman" panose="02020603050405020304" pitchFamily="18" charset="0"/>
              <a:ea typeface="+mj-ea"/>
              <a:cs typeface="Times New Roman" panose="02020603050405020304" pitchFamily="18" charset="0"/>
            </a:endParaRPr>
          </a:p>
          <a:p>
            <a:pPr>
              <a:buClrTx/>
            </a:pPr>
            <a:endParaRPr lang="en-US" altLang="zh-CN" sz="2000" dirty="0">
              <a:latin typeface="Times New Roman" panose="02020603050405020304" pitchFamily="18" charset="0"/>
              <a:ea typeface="+mj-ea"/>
              <a:cs typeface="Times New Roman" panose="02020603050405020304" pitchFamily="18" charset="0"/>
            </a:endParaRPr>
          </a:p>
          <a:p>
            <a:pPr>
              <a:buClrTx/>
            </a:pPr>
            <a:endParaRPr lang="en-US" altLang="zh-CN" sz="2000" dirty="0">
              <a:latin typeface="Times New Roman" panose="02020603050405020304" pitchFamily="18" charset="0"/>
              <a:ea typeface="+mj-ea"/>
              <a:cs typeface="Times New Roman" panose="02020603050405020304" pitchFamily="18" charset="0"/>
            </a:endParaRPr>
          </a:p>
          <a:p>
            <a:pPr>
              <a:buClrTx/>
            </a:pPr>
            <a:endParaRPr lang="en-US" altLang="zh-CN" sz="2000" dirty="0">
              <a:latin typeface="Times New Roman" panose="02020603050405020304" pitchFamily="18" charset="0"/>
              <a:ea typeface="+mj-ea"/>
              <a:cs typeface="Times New Roman" panose="02020603050405020304" pitchFamily="18" charset="0"/>
            </a:endParaRPr>
          </a:p>
          <a:p>
            <a:pPr>
              <a:buClrTx/>
            </a:pPr>
            <a:r>
              <a:rPr lang="zh-CN" altLang="en-US" sz="2000" b="1" dirty="0">
                <a:latin typeface="Times New Roman" panose="02020603050405020304" pitchFamily="18" charset="0"/>
                <a:ea typeface="+mj-ea"/>
                <a:cs typeface="Times New Roman" panose="02020603050405020304" pitchFamily="18" charset="0"/>
              </a:rPr>
              <a:t>全球指数</a:t>
            </a:r>
            <a:r>
              <a:rPr lang="zh-CN" altLang="en-US" sz="2000" dirty="0">
                <a:latin typeface="Times New Roman" panose="02020603050405020304" pitchFamily="18" charset="0"/>
                <a:ea typeface="+mj-ea"/>
                <a:cs typeface="Times New Roman" panose="02020603050405020304" pitchFamily="18" charset="0"/>
              </a:rPr>
              <a:t>窗口</a:t>
            </a:r>
            <a:endParaRPr lang="en-US" altLang="zh-CN" sz="2000" dirty="0">
              <a:latin typeface="Times New Roman" panose="02020603050405020304" pitchFamily="18" charset="0"/>
              <a:ea typeface="+mj-ea"/>
              <a:cs typeface="Times New Roman" panose="02020603050405020304" pitchFamily="18" charset="0"/>
            </a:endParaRPr>
          </a:p>
          <a:p>
            <a:pPr marL="274320" lvl="1" indent="0">
              <a:buClrTx/>
              <a:buNone/>
            </a:pPr>
            <a:r>
              <a:rPr lang="zh-CN" altLang="en-US" sz="1600" dirty="0">
                <a:latin typeface="Times New Roman" panose="02020603050405020304" pitchFamily="18" charset="0"/>
                <a:ea typeface="+mj-ea"/>
                <a:cs typeface="Times New Roman" panose="02020603050405020304" pitchFamily="18" charset="0"/>
              </a:rPr>
              <a:t>滚动显示全球主要指数行情</a:t>
            </a:r>
            <a:endParaRPr lang="en-US" altLang="zh-CN" dirty="0">
              <a:latin typeface="Times New Roman" panose="02020603050405020304" pitchFamily="18" charset="0"/>
              <a:ea typeface="+mj-ea"/>
              <a:cs typeface="Times New Roman" panose="02020603050405020304" pitchFamily="18" charset="0"/>
            </a:endParaRPr>
          </a:p>
          <a:p>
            <a:pPr>
              <a:buClrTx/>
            </a:pPr>
            <a:r>
              <a:rPr lang="zh-CN" altLang="en-US" sz="2000" b="1" dirty="0">
                <a:latin typeface="Times New Roman" panose="02020603050405020304" pitchFamily="18" charset="0"/>
                <a:ea typeface="+mj-ea"/>
                <a:cs typeface="Times New Roman" panose="02020603050405020304" pitchFamily="18" charset="0"/>
              </a:rPr>
              <a:t>世界时钟</a:t>
            </a:r>
            <a:r>
              <a:rPr lang="zh-CN" altLang="en-US" sz="2000" dirty="0">
                <a:latin typeface="Times New Roman" panose="02020603050405020304" pitchFamily="18" charset="0"/>
                <a:ea typeface="+mj-ea"/>
                <a:cs typeface="Times New Roman" panose="02020603050405020304" pitchFamily="18" charset="0"/>
              </a:rPr>
              <a:t>窗口</a:t>
            </a:r>
            <a:endParaRPr lang="en-US" altLang="zh-CN" sz="2000" dirty="0">
              <a:latin typeface="Times New Roman" panose="02020603050405020304" pitchFamily="18" charset="0"/>
              <a:ea typeface="+mj-ea"/>
              <a:cs typeface="Times New Roman" panose="02020603050405020304" pitchFamily="18" charset="0"/>
            </a:endParaRPr>
          </a:p>
          <a:p>
            <a:pPr marL="274320" lvl="1" indent="0">
              <a:buClrTx/>
              <a:buNone/>
            </a:pPr>
            <a:r>
              <a:rPr lang="zh-CN" altLang="en-US" sz="1600" dirty="0">
                <a:latin typeface="Times New Roman" panose="02020603050405020304" pitchFamily="18" charset="0"/>
                <a:ea typeface="+mj-ea"/>
                <a:cs typeface="Times New Roman" panose="02020603050405020304" pitchFamily="18" charset="0"/>
              </a:rPr>
              <a:t>实时显示世界时钟</a:t>
            </a:r>
            <a:endParaRPr lang="en-US" altLang="zh-CN" sz="1600" dirty="0">
              <a:latin typeface="Times New Roman" panose="02020603050405020304" pitchFamily="18" charset="0"/>
              <a:ea typeface="+mj-ea"/>
              <a:cs typeface="Times New Roman" panose="02020603050405020304" pitchFamily="18" charset="0"/>
            </a:endParaRPr>
          </a:p>
          <a:p>
            <a:pPr>
              <a:buClrTx/>
            </a:pPr>
            <a:endParaRPr lang="en-US" altLang="zh-CN" sz="2000" dirty="0">
              <a:latin typeface="Times New Roman" panose="02020603050405020304" pitchFamily="18" charset="0"/>
              <a:ea typeface="+mj-ea"/>
              <a:cs typeface="Times New Roman" panose="02020603050405020304" pitchFamily="18" charset="0"/>
            </a:endParaRPr>
          </a:p>
        </p:txBody>
      </p:sp>
      <p:sp>
        <p:nvSpPr>
          <p:cNvPr id="11" name="Title 2">
            <a:extLst>
              <a:ext uri="{FF2B5EF4-FFF2-40B4-BE49-F238E27FC236}">
                <a16:creationId xmlns:a16="http://schemas.microsoft.com/office/drawing/2014/main" id="{5CC32D34-3788-42EA-88FF-845EE25BF1BE}"/>
              </a:ext>
            </a:extLst>
          </p:cNvPr>
          <p:cNvSpPr txBox="1">
            <a:spLocks/>
          </p:cNvSpPr>
          <p:nvPr/>
        </p:nvSpPr>
        <p:spPr>
          <a:xfrm>
            <a:off x="1217614" y="533400"/>
            <a:ext cx="9753600" cy="7620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cap="all" baseline="0">
                <a:solidFill>
                  <a:schemeClr val="accent1">
                    <a:lumMod val="50000"/>
                  </a:schemeClr>
                </a:solidFill>
                <a:latin typeface="+mj-lt"/>
                <a:ea typeface="+mj-ea"/>
                <a:cs typeface="+mj-cs"/>
              </a:defRPr>
            </a:lvl1pPr>
          </a:lstStyle>
          <a:p>
            <a:r>
              <a:rPr lang="zh-CN" altLang="en-US" dirty="0"/>
              <a:t>新闻</a:t>
            </a:r>
            <a:endParaRPr lang="en-US" sz="2700" dirty="0"/>
          </a:p>
        </p:txBody>
      </p:sp>
      <p:sp>
        <p:nvSpPr>
          <p:cNvPr id="5" name="Slide Number Placeholder 4">
            <a:extLst>
              <a:ext uri="{FF2B5EF4-FFF2-40B4-BE49-F238E27FC236}">
                <a16:creationId xmlns:a16="http://schemas.microsoft.com/office/drawing/2014/main" id="{818BE013-C1EB-447E-92F1-60CB825B5E09}"/>
              </a:ext>
            </a:extLst>
          </p:cNvPr>
          <p:cNvSpPr>
            <a:spLocks noGrp="1"/>
          </p:cNvSpPr>
          <p:nvPr>
            <p:ph type="sldNum" sz="quarter" idx="12"/>
          </p:nvPr>
        </p:nvSpPr>
        <p:spPr/>
        <p:txBody>
          <a:bodyPr/>
          <a:lstStyle/>
          <a:p>
            <a:fld id="{F36C87F6-986D-49E6-AF40-1B3A1EE8064D}" type="slidenum">
              <a:rPr lang="en-US" smtClean="0"/>
              <a:t>27</a:t>
            </a:fld>
            <a:endParaRPr lang="en-US"/>
          </a:p>
        </p:txBody>
      </p:sp>
      <p:pic>
        <p:nvPicPr>
          <p:cNvPr id="12" name="图片 4">
            <a:extLst>
              <a:ext uri="{FF2B5EF4-FFF2-40B4-BE49-F238E27FC236}">
                <a16:creationId xmlns:a16="http://schemas.microsoft.com/office/drawing/2014/main" id="{CA470C52-48FD-41BB-AD8A-024E14E252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61412" y="152400"/>
            <a:ext cx="3117937" cy="543001"/>
          </a:xfrm>
          <a:prstGeom prst="rect">
            <a:avLst/>
          </a:prstGeom>
        </p:spPr>
      </p:pic>
      <p:sp>
        <p:nvSpPr>
          <p:cNvPr id="13" name="Slide Number Placeholder 6">
            <a:extLst>
              <a:ext uri="{FF2B5EF4-FFF2-40B4-BE49-F238E27FC236}">
                <a16:creationId xmlns:a16="http://schemas.microsoft.com/office/drawing/2014/main" id="{8CFD32C9-D3C4-46BD-AF16-D2026C0CA410}"/>
              </a:ext>
            </a:extLst>
          </p:cNvPr>
          <p:cNvSpPr txBox="1">
            <a:spLocks/>
          </p:cNvSpPr>
          <p:nvPr/>
        </p:nvSpPr>
        <p:spPr>
          <a:xfrm>
            <a:off x="4760910" y="6629401"/>
            <a:ext cx="2667001" cy="157723"/>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 2018 Huatai Financial USA, INC.</a:t>
            </a:r>
          </a:p>
        </p:txBody>
      </p:sp>
    </p:spTree>
    <p:extLst>
      <p:ext uri="{BB962C8B-B14F-4D97-AF65-F5344CB8AC3E}">
        <p14:creationId xmlns:p14="http://schemas.microsoft.com/office/powerpoint/2010/main" val="2013546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191CCF4-553C-4A1E-95DA-82EFEE7EA24E}"/>
              </a:ext>
            </a:extLst>
          </p:cNvPr>
          <p:cNvSpPr txBox="1">
            <a:spLocks/>
          </p:cNvSpPr>
          <p:nvPr/>
        </p:nvSpPr>
        <p:spPr>
          <a:xfrm>
            <a:off x="1217612" y="1798638"/>
            <a:ext cx="9753600" cy="4830762"/>
          </a:xfrm>
          <a:prstGeom prst="rect">
            <a:avLst/>
          </a:prstGeom>
        </p:spPr>
        <p:txBody>
          <a:bodyPr vert="horz" lIns="91440" tIns="45720" rIns="91440" bIns="45720" numCol="1" rtlCol="0">
            <a:normAutofit/>
          </a:bodyPr>
          <a:lstStyle>
            <a:lvl1pPr marL="274320" indent="-228600" algn="l" defTabSz="914400" rtl="0" eaLnBrk="1" latinLnBrk="0" hangingPunct="1">
              <a:lnSpc>
                <a:spcPct val="90000"/>
              </a:lnSpc>
              <a:spcBef>
                <a:spcPts val="1800"/>
              </a:spcBef>
              <a:buClr>
                <a:schemeClr val="accent1">
                  <a:lumMod val="50000"/>
                </a:schemeClr>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Clr>
                <a:schemeClr val="accent1">
                  <a:lumMod val="50000"/>
                </a:schemeClr>
              </a:buClr>
              <a:buSzPct val="80000"/>
              <a:buFont typeface="Arial" pitchFamily="34" charset="0"/>
              <a:buChar char="•"/>
              <a:defRPr sz="1600" kern="1200" baseline="0">
                <a:solidFill>
                  <a:schemeClr val="tx1"/>
                </a:solidFill>
                <a:latin typeface="+mn-lt"/>
                <a:ea typeface="+mn-ea"/>
                <a:cs typeface="+mn-cs"/>
              </a:defRPr>
            </a:lvl7pPr>
            <a:lvl8pPr marL="1874520" indent="-228600" algn="l" defTabSz="914400" rtl="0" eaLnBrk="1" latinLnBrk="0" hangingPunct="1">
              <a:spcBef>
                <a:spcPts val="600"/>
              </a:spcBef>
              <a:buClr>
                <a:schemeClr val="accent1">
                  <a:lumMod val="50000"/>
                </a:schemeClr>
              </a:buClr>
              <a:buSzPct val="80000"/>
              <a:buFont typeface="Arial" pitchFamily="34" charset="0"/>
              <a:buChar char="•"/>
              <a:defRPr sz="1600" kern="1200" baseline="0">
                <a:solidFill>
                  <a:schemeClr val="tx1"/>
                </a:solidFill>
                <a:latin typeface="+mn-lt"/>
                <a:ea typeface="+mn-ea"/>
                <a:cs typeface="+mn-cs"/>
              </a:defRPr>
            </a:lvl8pPr>
            <a:lvl9pPr marL="1874520" indent="0" algn="l" defTabSz="914400" rtl="0" eaLnBrk="1" latinLnBrk="0" hangingPunct="1">
              <a:spcBef>
                <a:spcPts val="600"/>
              </a:spcBef>
              <a:buClr>
                <a:schemeClr val="accent1">
                  <a:lumMod val="50000"/>
                </a:schemeClr>
              </a:buClr>
              <a:buSzPct val="80000"/>
              <a:buFont typeface="Arial" pitchFamily="34" charset="0"/>
              <a:buNone/>
              <a:defRPr sz="1600" kern="1200" baseline="0">
                <a:solidFill>
                  <a:schemeClr val="tx1"/>
                </a:solidFill>
                <a:latin typeface="+mn-lt"/>
                <a:ea typeface="+mn-ea"/>
                <a:cs typeface="+mn-cs"/>
              </a:defRPr>
            </a:lvl9pPr>
          </a:lstStyle>
          <a:p>
            <a:pPr>
              <a:buClrTx/>
              <a:buFont typeface="Wingdings" panose="05000000000000000000" pitchFamily="2" charset="2"/>
              <a:buChar char="Ø"/>
            </a:pPr>
            <a:r>
              <a:rPr lang="zh-CN" altLang="en-US" sz="2000" dirty="0">
                <a:latin typeface="SimSun" charset="-122"/>
                <a:ea typeface="SimSun" charset="-122"/>
              </a:rPr>
              <a:t>申请账号流程、登录界面、设置语言、主界面介绍</a:t>
            </a:r>
            <a:endParaRPr lang="en-US" altLang="zh-CN" sz="2000" dirty="0">
              <a:latin typeface="SimSun" charset="-122"/>
              <a:ea typeface="SimSun" charset="-122"/>
            </a:endParaRPr>
          </a:p>
          <a:p>
            <a:pPr>
              <a:buClrTx/>
              <a:buFont typeface="Wingdings" panose="05000000000000000000" pitchFamily="2" charset="2"/>
              <a:buChar char="Ø"/>
            </a:pPr>
            <a:r>
              <a:rPr lang="zh-CN" altLang="en-US" sz="2000" dirty="0">
                <a:latin typeface="SimSun" charset="-122"/>
                <a:ea typeface="SimSun" charset="-122"/>
              </a:rPr>
              <a:t>导航栏（偏好设置、代码列表、添加和关联小工具）</a:t>
            </a:r>
            <a:endParaRPr lang="en-US" altLang="zh-CN" sz="2000" dirty="0">
              <a:latin typeface="SimSun" charset="-122"/>
              <a:ea typeface="SimSun" charset="-122"/>
            </a:endParaRPr>
          </a:p>
          <a:p>
            <a:pPr>
              <a:buClrTx/>
              <a:buFont typeface="Wingdings" panose="05000000000000000000" pitchFamily="2" charset="2"/>
              <a:buChar char="Ø"/>
            </a:pPr>
            <a:r>
              <a:rPr lang="zh-CN" altLang="en-US" sz="2000" dirty="0">
                <a:latin typeface="SimSun" charset="-122"/>
                <a:ea typeface="SimSun" charset="-122"/>
              </a:rPr>
              <a:t>页面（由小工具组成）</a:t>
            </a:r>
            <a:endParaRPr lang="en-US" altLang="zh-CN" sz="2000" dirty="0">
              <a:latin typeface="SimSun" charset="-122"/>
              <a:ea typeface="SimSun" charset="-122"/>
            </a:endParaRPr>
          </a:p>
          <a:p>
            <a:pPr lvl="1">
              <a:buClrTx/>
            </a:pPr>
            <a:r>
              <a:rPr lang="zh-CN" altLang="en-US" dirty="0">
                <a:latin typeface="SimSun" charset="-122"/>
                <a:ea typeface="SimSun" charset="-122"/>
              </a:rPr>
              <a:t>实时行情</a:t>
            </a:r>
            <a:endParaRPr lang="en-US" altLang="zh-CN" dirty="0">
              <a:latin typeface="SimSun" charset="-122"/>
              <a:ea typeface="SimSun" charset="-122"/>
            </a:endParaRPr>
          </a:p>
          <a:p>
            <a:pPr lvl="1">
              <a:buClrTx/>
            </a:pPr>
            <a:r>
              <a:rPr lang="zh-CN" altLang="en-US" dirty="0">
                <a:latin typeface="SimSun" charset="-122"/>
                <a:ea typeface="SimSun" charset="-122"/>
              </a:rPr>
              <a:t>下单窗口、订单</a:t>
            </a:r>
            <a:r>
              <a:rPr lang="en-US" altLang="zh-CN" dirty="0">
                <a:latin typeface="SimSun" charset="-122"/>
                <a:ea typeface="SimSun" charset="-122"/>
              </a:rPr>
              <a:t>/</a:t>
            </a:r>
            <a:r>
              <a:rPr lang="zh-CN" altLang="en-US" dirty="0">
                <a:latin typeface="SimSun" charset="-122"/>
                <a:ea typeface="SimSun" charset="-122"/>
              </a:rPr>
              <a:t>持仓、账户概要</a:t>
            </a:r>
            <a:endParaRPr lang="en-US" altLang="zh-CN" dirty="0">
              <a:latin typeface="SimSun" charset="-122"/>
              <a:ea typeface="SimSun" charset="-122"/>
            </a:endParaRPr>
          </a:p>
          <a:p>
            <a:pPr lvl="1">
              <a:buClrTx/>
            </a:pPr>
            <a:r>
              <a:rPr lang="zh-CN" altLang="en-US" dirty="0">
                <a:latin typeface="SimSun" charset="-122"/>
                <a:ea typeface="SimSun" charset="-122"/>
              </a:rPr>
              <a:t>图表</a:t>
            </a:r>
            <a:r>
              <a:rPr lang="en-US" altLang="zh-CN" dirty="0">
                <a:latin typeface="SimSun" charset="-122"/>
                <a:ea typeface="SimSun" charset="-122"/>
              </a:rPr>
              <a:t>&amp;</a:t>
            </a:r>
            <a:r>
              <a:rPr lang="zh-CN" altLang="en-US" dirty="0">
                <a:latin typeface="SimSun" charset="-122"/>
                <a:ea typeface="SimSun" charset="-122"/>
              </a:rPr>
              <a:t>分析指标</a:t>
            </a:r>
            <a:endParaRPr lang="en-US" altLang="zh-CN" dirty="0">
              <a:latin typeface="SimSun" charset="-122"/>
              <a:ea typeface="SimSun" charset="-122"/>
            </a:endParaRPr>
          </a:p>
          <a:p>
            <a:pPr lvl="1">
              <a:buClrTx/>
            </a:pPr>
            <a:r>
              <a:rPr lang="zh-CN" altLang="en-US" dirty="0">
                <a:latin typeface="SimSun" charset="-122"/>
                <a:ea typeface="SimSun" charset="-122"/>
              </a:rPr>
              <a:t>期权</a:t>
            </a:r>
            <a:endParaRPr lang="en-US" altLang="zh-CN" dirty="0">
              <a:latin typeface="SimSun" charset="-122"/>
              <a:ea typeface="SimSun" charset="-122"/>
            </a:endParaRPr>
          </a:p>
          <a:p>
            <a:pPr lvl="1">
              <a:buClrTx/>
            </a:pPr>
            <a:r>
              <a:rPr lang="zh-CN" altLang="en-US" dirty="0">
                <a:latin typeface="SimSun" charset="-122"/>
                <a:ea typeface="SimSun" charset="-122"/>
              </a:rPr>
              <a:t>新闻</a:t>
            </a:r>
            <a:endParaRPr lang="en-US" altLang="zh-CN" dirty="0">
              <a:latin typeface="SimSun" charset="-122"/>
              <a:ea typeface="SimSun" charset="-122"/>
            </a:endParaRPr>
          </a:p>
          <a:p>
            <a:pPr>
              <a:buClrTx/>
              <a:buFont typeface="Wingdings" panose="05000000000000000000" pitchFamily="2" charset="2"/>
              <a:buChar char="Ø"/>
            </a:pPr>
            <a:r>
              <a:rPr lang="zh-CN" altLang="en-US" sz="2000" b="1" dirty="0">
                <a:solidFill>
                  <a:srgbClr val="DE4A4A"/>
                </a:solidFill>
                <a:latin typeface="SimSun" charset="-122"/>
                <a:ea typeface="SimSun" charset="-122"/>
              </a:rPr>
              <a:t>手机版</a:t>
            </a:r>
            <a:endParaRPr lang="en-US" altLang="zh-CN" sz="2000" b="1" dirty="0">
              <a:solidFill>
                <a:srgbClr val="DE4A4A"/>
              </a:solidFill>
              <a:latin typeface="SimSun" charset="-122"/>
              <a:ea typeface="SimSun" charset="-122"/>
            </a:endParaRPr>
          </a:p>
          <a:p>
            <a:pPr>
              <a:buClrTx/>
              <a:buFont typeface="Wingdings" panose="05000000000000000000" pitchFamily="2" charset="2"/>
              <a:buChar char="Ø"/>
            </a:pPr>
            <a:r>
              <a:rPr lang="zh-CN" altLang="en-US" sz="2000" dirty="0">
                <a:latin typeface="SimSun" charset="-122"/>
                <a:ea typeface="SimSun" charset="-122"/>
              </a:rPr>
              <a:t>联系我们</a:t>
            </a:r>
            <a:endParaRPr lang="en-US" altLang="zh-CN" sz="2000" dirty="0">
              <a:latin typeface="SimSun" charset="-122"/>
              <a:ea typeface="SimSun" charset="-122"/>
            </a:endParaRPr>
          </a:p>
          <a:p>
            <a:pPr>
              <a:buClrTx/>
              <a:buFont typeface="Wingdings" panose="05000000000000000000" pitchFamily="2" charset="2"/>
              <a:buChar char="Ø"/>
            </a:pPr>
            <a:endParaRPr lang="en-US" dirty="0"/>
          </a:p>
          <a:p>
            <a:pPr>
              <a:buClrTx/>
              <a:buFont typeface="Wingdings" panose="05000000000000000000" pitchFamily="2" charset="2"/>
              <a:buChar char="Ø"/>
            </a:pPr>
            <a:endParaRPr lang="en-US" dirty="0"/>
          </a:p>
        </p:txBody>
      </p:sp>
      <p:sp>
        <p:nvSpPr>
          <p:cNvPr id="5" name="Title 2">
            <a:extLst>
              <a:ext uri="{FF2B5EF4-FFF2-40B4-BE49-F238E27FC236}">
                <a16:creationId xmlns:a16="http://schemas.microsoft.com/office/drawing/2014/main" id="{9B6B5A27-1610-493E-845E-157CF5817E28}"/>
              </a:ext>
            </a:extLst>
          </p:cNvPr>
          <p:cNvSpPr txBox="1">
            <a:spLocks/>
          </p:cNvSpPr>
          <p:nvPr/>
        </p:nvSpPr>
        <p:spPr>
          <a:xfrm>
            <a:off x="1217614" y="838200"/>
            <a:ext cx="9753600" cy="7620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cap="all" baseline="0">
                <a:solidFill>
                  <a:schemeClr val="accent1">
                    <a:lumMod val="50000"/>
                  </a:schemeClr>
                </a:solidFill>
                <a:latin typeface="+mj-lt"/>
                <a:ea typeface="+mj-ea"/>
                <a:cs typeface="+mj-cs"/>
              </a:defRPr>
            </a:lvl1pPr>
          </a:lstStyle>
          <a:p>
            <a:r>
              <a:rPr lang="zh-CN" altLang="en-US" dirty="0"/>
              <a:t>要点概览</a:t>
            </a:r>
            <a:endParaRPr lang="en-US" dirty="0"/>
          </a:p>
        </p:txBody>
      </p:sp>
      <p:sp>
        <p:nvSpPr>
          <p:cNvPr id="7" name="Slide Number Placeholder 6">
            <a:extLst>
              <a:ext uri="{FF2B5EF4-FFF2-40B4-BE49-F238E27FC236}">
                <a16:creationId xmlns:a16="http://schemas.microsoft.com/office/drawing/2014/main" id="{EB39FAC6-DFF0-46B1-901D-0D2A57D2F27E}"/>
              </a:ext>
            </a:extLst>
          </p:cNvPr>
          <p:cNvSpPr>
            <a:spLocks noGrp="1"/>
          </p:cNvSpPr>
          <p:nvPr>
            <p:ph type="sldNum" sz="quarter" idx="12"/>
          </p:nvPr>
        </p:nvSpPr>
        <p:spPr/>
        <p:txBody>
          <a:bodyPr/>
          <a:lstStyle/>
          <a:p>
            <a:fld id="{F36C87F6-986D-49E6-AF40-1B3A1EE8064D}" type="slidenum">
              <a:rPr lang="en-US" smtClean="0"/>
              <a:t>28</a:t>
            </a:fld>
            <a:endParaRPr lang="en-US"/>
          </a:p>
        </p:txBody>
      </p:sp>
      <p:pic>
        <p:nvPicPr>
          <p:cNvPr id="8" name="图片 4">
            <a:extLst>
              <a:ext uri="{FF2B5EF4-FFF2-40B4-BE49-F238E27FC236}">
                <a16:creationId xmlns:a16="http://schemas.microsoft.com/office/drawing/2014/main" id="{6211170B-2BEC-4465-9DE0-F0CB9C780E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1412" y="152400"/>
            <a:ext cx="3117937" cy="543001"/>
          </a:xfrm>
          <a:prstGeom prst="rect">
            <a:avLst/>
          </a:prstGeom>
        </p:spPr>
      </p:pic>
      <p:sp>
        <p:nvSpPr>
          <p:cNvPr id="6" name="Slide Number Placeholder 6">
            <a:extLst>
              <a:ext uri="{FF2B5EF4-FFF2-40B4-BE49-F238E27FC236}">
                <a16:creationId xmlns:a16="http://schemas.microsoft.com/office/drawing/2014/main" id="{75699784-4159-47E9-9DAF-C4A767163C66}"/>
              </a:ext>
            </a:extLst>
          </p:cNvPr>
          <p:cNvSpPr txBox="1">
            <a:spLocks/>
          </p:cNvSpPr>
          <p:nvPr/>
        </p:nvSpPr>
        <p:spPr>
          <a:xfrm>
            <a:off x="4760910" y="6629401"/>
            <a:ext cx="2667001" cy="157723"/>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 2018 Huatai Financial USA, INC.</a:t>
            </a:r>
          </a:p>
        </p:txBody>
      </p:sp>
    </p:spTree>
    <p:extLst>
      <p:ext uri="{BB962C8B-B14F-4D97-AF65-F5344CB8AC3E}">
        <p14:creationId xmlns:p14="http://schemas.microsoft.com/office/powerpoint/2010/main" val="82615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591597" y="1905000"/>
            <a:ext cx="3889423" cy="3829272"/>
          </a:xfrm>
        </p:spPr>
        <p:txBody>
          <a:bodyPr>
            <a:normAutofit/>
          </a:bodyPr>
          <a:lstStyle/>
          <a:p>
            <a:pPr>
              <a:buClrTx/>
            </a:pPr>
            <a:r>
              <a:rPr kumimoji="1" lang="zh-CN" altLang="en-US" sz="2000" dirty="0">
                <a:latin typeface="Times New Roman" panose="02020603050405020304" pitchFamily="18" charset="0"/>
                <a:ea typeface="+mj-ea"/>
                <a:cs typeface="Times New Roman" panose="02020603050405020304" pitchFamily="18" charset="0"/>
              </a:rPr>
              <a:t>用手机浏览器进入邮件中提供的网页链接，用相同的账号密码登入</a:t>
            </a:r>
            <a:endParaRPr kumimoji="1" lang="en-US" altLang="zh-CN" sz="2000" dirty="0">
              <a:latin typeface="Times New Roman" panose="02020603050405020304" pitchFamily="18" charset="0"/>
              <a:ea typeface="+mj-ea"/>
              <a:cs typeface="Times New Roman" panose="02020603050405020304" pitchFamily="18" charset="0"/>
            </a:endParaRPr>
          </a:p>
          <a:p>
            <a:pPr>
              <a:buClrTx/>
            </a:pPr>
            <a:r>
              <a:rPr kumimoji="1" lang="zh-CN" altLang="en-US" sz="2000" dirty="0">
                <a:latin typeface="Times New Roman" panose="02020603050405020304" pitchFamily="18" charset="0"/>
                <a:ea typeface="+mj-ea"/>
                <a:cs typeface="Times New Roman" panose="02020603050405020304" pitchFamily="18" charset="0"/>
              </a:rPr>
              <a:t>如右图</a:t>
            </a:r>
            <a:r>
              <a:rPr kumimoji="1" lang="en-US" altLang="zh-CN" sz="2000" dirty="0">
                <a:latin typeface="Times New Roman" panose="02020603050405020304" pitchFamily="18" charset="0"/>
                <a:ea typeface="+mj-ea"/>
                <a:cs typeface="Times New Roman" panose="02020603050405020304" pitchFamily="18" charset="0"/>
              </a:rPr>
              <a:t>1</a:t>
            </a:r>
            <a:r>
              <a:rPr kumimoji="1" lang="zh-CN" altLang="en-US" sz="2000" dirty="0">
                <a:latin typeface="Times New Roman" panose="02020603050405020304" pitchFamily="18" charset="0"/>
                <a:ea typeface="+mj-ea"/>
                <a:cs typeface="Times New Roman" panose="02020603050405020304" pitchFamily="18" charset="0"/>
              </a:rPr>
              <a:t>所示，页面下方设有行情、订单、持仓、账户等选项</a:t>
            </a:r>
            <a:endParaRPr kumimoji="1" lang="en-US" altLang="zh-CN" sz="2000" dirty="0">
              <a:latin typeface="Times New Roman" panose="02020603050405020304" pitchFamily="18" charset="0"/>
              <a:ea typeface="+mj-ea"/>
              <a:cs typeface="Times New Roman" panose="02020603050405020304" pitchFamily="18" charset="0"/>
            </a:endParaRPr>
          </a:p>
          <a:p>
            <a:pPr>
              <a:buClrTx/>
            </a:pPr>
            <a:r>
              <a:rPr kumimoji="1" lang="zh-CN" altLang="en-US" sz="2000" dirty="0">
                <a:latin typeface="Times New Roman" panose="02020603050405020304" pitchFamily="18" charset="0"/>
                <a:ea typeface="+mj-ea"/>
                <a:cs typeface="Times New Roman" panose="02020603050405020304" pitchFamily="18" charset="0"/>
              </a:rPr>
              <a:t>通过点击图</a:t>
            </a:r>
            <a:r>
              <a:rPr kumimoji="1" lang="en-US" altLang="zh-CN" sz="2000" dirty="0">
                <a:latin typeface="Times New Roman" panose="02020603050405020304" pitchFamily="18" charset="0"/>
                <a:ea typeface="+mj-ea"/>
                <a:cs typeface="Times New Roman" panose="02020603050405020304" pitchFamily="18" charset="0"/>
              </a:rPr>
              <a:t>1</a:t>
            </a:r>
            <a:r>
              <a:rPr kumimoji="1" lang="zh-CN" altLang="en-US" sz="2000" dirty="0">
                <a:latin typeface="Times New Roman" panose="02020603050405020304" pitchFamily="18" charset="0"/>
                <a:ea typeface="+mj-ea"/>
                <a:cs typeface="Times New Roman" panose="02020603050405020304" pitchFamily="18" charset="0"/>
              </a:rPr>
              <a:t>右上方加号，可以选择并添加合约</a:t>
            </a:r>
            <a:endParaRPr kumimoji="1" lang="en-US" altLang="zh-CN" sz="2000" dirty="0">
              <a:latin typeface="Times New Roman" panose="02020603050405020304" pitchFamily="18" charset="0"/>
              <a:ea typeface="+mj-ea"/>
              <a:cs typeface="Times New Roman" panose="02020603050405020304" pitchFamily="18" charset="0"/>
            </a:endParaRPr>
          </a:p>
          <a:p>
            <a:pPr>
              <a:buClrTx/>
            </a:pPr>
            <a:r>
              <a:rPr kumimoji="1" lang="zh-CN" altLang="en-US" sz="2000" dirty="0">
                <a:latin typeface="Times New Roman" panose="02020603050405020304" pitchFamily="18" charset="0"/>
                <a:ea typeface="+mj-ea"/>
                <a:cs typeface="Times New Roman" panose="02020603050405020304" pitchFamily="18" charset="0"/>
              </a:rPr>
              <a:t>点击某一个合约，可以查看其行情及持仓情况，并且可以进行下单（图</a:t>
            </a:r>
            <a:r>
              <a:rPr kumimoji="1" lang="en-US" altLang="zh-CN" sz="2000" dirty="0">
                <a:latin typeface="Times New Roman" panose="02020603050405020304" pitchFamily="18" charset="0"/>
                <a:ea typeface="+mj-ea"/>
                <a:cs typeface="Times New Roman" panose="02020603050405020304" pitchFamily="18" charset="0"/>
              </a:rPr>
              <a:t>2</a:t>
            </a:r>
            <a:r>
              <a:rPr kumimoji="1" lang="zh-CN" altLang="en-US" sz="2000" dirty="0">
                <a:latin typeface="Times New Roman" panose="02020603050405020304" pitchFamily="18" charset="0"/>
                <a:ea typeface="+mj-ea"/>
                <a:cs typeface="Times New Roman" panose="02020603050405020304" pitchFamily="18" charset="0"/>
              </a:rPr>
              <a:t>）操作</a:t>
            </a:r>
          </a:p>
        </p:txBody>
      </p:sp>
      <p:pic>
        <p:nvPicPr>
          <p:cNvPr id="6" name="图片 5"/>
          <p:cNvPicPr>
            <a:picLocks noChangeAspect="1"/>
          </p:cNvPicPr>
          <p:nvPr/>
        </p:nvPicPr>
        <p:blipFill>
          <a:blip r:embed="rId2"/>
          <a:stretch>
            <a:fillRect/>
          </a:stretch>
        </p:blipFill>
        <p:spPr>
          <a:xfrm>
            <a:off x="8591577" y="939161"/>
            <a:ext cx="3029309" cy="5385439"/>
          </a:xfrm>
          <a:prstGeom prst="rect">
            <a:avLst/>
          </a:prstGeom>
        </p:spPr>
      </p:pic>
      <p:sp>
        <p:nvSpPr>
          <p:cNvPr id="7" name="文本框 6"/>
          <p:cNvSpPr txBox="1"/>
          <p:nvPr/>
        </p:nvSpPr>
        <p:spPr>
          <a:xfrm>
            <a:off x="5978238" y="6406733"/>
            <a:ext cx="675203" cy="424732"/>
          </a:xfrm>
          <a:prstGeom prst="rect">
            <a:avLst/>
          </a:prstGeom>
          <a:noFill/>
          <a:ln>
            <a:noFill/>
          </a:ln>
        </p:spPr>
        <p:txBody>
          <a:bodyPr wrap="square" rtlCol="0">
            <a:spAutoFit/>
          </a:bodyPr>
          <a:lstStyle/>
          <a:p>
            <a:pPr>
              <a:lnSpc>
                <a:spcPct val="90000"/>
              </a:lnSpc>
            </a:pPr>
            <a:r>
              <a:rPr kumimoji="1" lang="zh-CN" altLang="en-US" sz="2400" dirty="0"/>
              <a:t>图</a:t>
            </a:r>
            <a:r>
              <a:rPr kumimoji="1" lang="en-US" altLang="zh-CN" sz="2400" dirty="0"/>
              <a:t>1</a:t>
            </a:r>
            <a:endParaRPr kumimoji="1" lang="zh-CN" altLang="en-US" sz="2400" dirty="0" err="1"/>
          </a:p>
        </p:txBody>
      </p:sp>
      <p:sp>
        <p:nvSpPr>
          <p:cNvPr id="8" name="文本框 7"/>
          <p:cNvSpPr txBox="1"/>
          <p:nvPr/>
        </p:nvSpPr>
        <p:spPr>
          <a:xfrm>
            <a:off x="9828212" y="6406733"/>
            <a:ext cx="760553" cy="424732"/>
          </a:xfrm>
          <a:prstGeom prst="rect">
            <a:avLst/>
          </a:prstGeom>
          <a:noFill/>
          <a:ln>
            <a:noFill/>
          </a:ln>
        </p:spPr>
        <p:txBody>
          <a:bodyPr wrap="square" rtlCol="0">
            <a:spAutoFit/>
          </a:bodyPr>
          <a:lstStyle/>
          <a:p>
            <a:pPr>
              <a:lnSpc>
                <a:spcPct val="90000"/>
              </a:lnSpc>
            </a:pPr>
            <a:r>
              <a:rPr kumimoji="1" lang="zh-CN" altLang="en-US" sz="2400" dirty="0"/>
              <a:t>图</a:t>
            </a:r>
            <a:r>
              <a:rPr kumimoji="1" lang="en-US" altLang="zh-CN" sz="2400" dirty="0"/>
              <a:t>2</a:t>
            </a:r>
            <a:endParaRPr kumimoji="1" lang="zh-CN" altLang="en-US" sz="2400" dirty="0" err="1"/>
          </a:p>
        </p:txBody>
      </p:sp>
      <p:pic>
        <p:nvPicPr>
          <p:cNvPr id="4" name="图片 3"/>
          <p:cNvPicPr>
            <a:picLocks noChangeAspect="1"/>
          </p:cNvPicPr>
          <p:nvPr/>
        </p:nvPicPr>
        <p:blipFill>
          <a:blip r:embed="rId3"/>
          <a:stretch>
            <a:fillRect/>
          </a:stretch>
        </p:blipFill>
        <p:spPr>
          <a:xfrm>
            <a:off x="4796273" y="939161"/>
            <a:ext cx="3039134" cy="5402905"/>
          </a:xfrm>
          <a:prstGeom prst="rect">
            <a:avLst/>
          </a:prstGeom>
        </p:spPr>
      </p:pic>
      <p:sp>
        <p:nvSpPr>
          <p:cNvPr id="9" name="Title 2">
            <a:extLst>
              <a:ext uri="{FF2B5EF4-FFF2-40B4-BE49-F238E27FC236}">
                <a16:creationId xmlns:a16="http://schemas.microsoft.com/office/drawing/2014/main" id="{792D6932-0042-4172-BF88-97745923A0BC}"/>
              </a:ext>
            </a:extLst>
          </p:cNvPr>
          <p:cNvSpPr txBox="1">
            <a:spLocks/>
          </p:cNvSpPr>
          <p:nvPr/>
        </p:nvSpPr>
        <p:spPr>
          <a:xfrm>
            <a:off x="1217614" y="533400"/>
            <a:ext cx="9753600" cy="7620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cap="all" baseline="0">
                <a:solidFill>
                  <a:schemeClr val="accent1">
                    <a:lumMod val="50000"/>
                  </a:schemeClr>
                </a:solidFill>
                <a:latin typeface="+mj-lt"/>
                <a:ea typeface="+mj-ea"/>
                <a:cs typeface="+mj-cs"/>
              </a:defRPr>
            </a:lvl1pPr>
          </a:lstStyle>
          <a:p>
            <a:r>
              <a:rPr kumimoji="1" lang="zh-CN" altLang="en-US" dirty="0"/>
              <a:t>手机端使用</a:t>
            </a:r>
            <a:endParaRPr lang="en-US" sz="2700" dirty="0"/>
          </a:p>
        </p:txBody>
      </p:sp>
      <p:sp>
        <p:nvSpPr>
          <p:cNvPr id="11" name="Slide Number Placeholder 10">
            <a:extLst>
              <a:ext uri="{FF2B5EF4-FFF2-40B4-BE49-F238E27FC236}">
                <a16:creationId xmlns:a16="http://schemas.microsoft.com/office/drawing/2014/main" id="{EDE2043B-1D1F-4518-8789-6F143D4F3809}"/>
              </a:ext>
            </a:extLst>
          </p:cNvPr>
          <p:cNvSpPr>
            <a:spLocks noGrp="1"/>
          </p:cNvSpPr>
          <p:nvPr>
            <p:ph type="sldNum" sz="quarter" idx="12"/>
          </p:nvPr>
        </p:nvSpPr>
        <p:spPr/>
        <p:txBody>
          <a:bodyPr/>
          <a:lstStyle/>
          <a:p>
            <a:fld id="{F36C87F6-986D-49E6-AF40-1B3A1EE8064D}" type="slidenum">
              <a:rPr lang="en-US" smtClean="0"/>
              <a:t>29</a:t>
            </a:fld>
            <a:endParaRPr lang="en-US"/>
          </a:p>
        </p:txBody>
      </p:sp>
      <p:pic>
        <p:nvPicPr>
          <p:cNvPr id="13" name="图片 4">
            <a:extLst>
              <a:ext uri="{FF2B5EF4-FFF2-40B4-BE49-F238E27FC236}">
                <a16:creationId xmlns:a16="http://schemas.microsoft.com/office/drawing/2014/main" id="{2E57535D-06DC-4198-B9D1-AFC6DE728A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1412" y="152400"/>
            <a:ext cx="3117937" cy="543001"/>
          </a:xfrm>
          <a:prstGeom prst="rect">
            <a:avLst/>
          </a:prstGeom>
        </p:spPr>
      </p:pic>
      <p:sp>
        <p:nvSpPr>
          <p:cNvPr id="10" name="Slide Number Placeholder 6">
            <a:extLst>
              <a:ext uri="{FF2B5EF4-FFF2-40B4-BE49-F238E27FC236}">
                <a16:creationId xmlns:a16="http://schemas.microsoft.com/office/drawing/2014/main" id="{F291737F-EC6F-44DB-AFC7-D41F86DDA71D}"/>
              </a:ext>
            </a:extLst>
          </p:cNvPr>
          <p:cNvSpPr txBox="1">
            <a:spLocks/>
          </p:cNvSpPr>
          <p:nvPr/>
        </p:nvSpPr>
        <p:spPr>
          <a:xfrm>
            <a:off x="4760910" y="6700277"/>
            <a:ext cx="2667001" cy="157723"/>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 2018 Huatai Financial USA, INC.</a:t>
            </a:r>
          </a:p>
        </p:txBody>
      </p:sp>
    </p:spTree>
    <p:extLst>
      <p:ext uri="{BB962C8B-B14F-4D97-AF65-F5344CB8AC3E}">
        <p14:creationId xmlns:p14="http://schemas.microsoft.com/office/powerpoint/2010/main" val="2296520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A63324-284E-42B5-8045-496141510C1C}"/>
              </a:ext>
            </a:extLst>
          </p:cNvPr>
          <p:cNvSpPr>
            <a:spLocks noGrp="1"/>
          </p:cNvSpPr>
          <p:nvPr>
            <p:ph idx="1"/>
          </p:nvPr>
        </p:nvSpPr>
        <p:spPr>
          <a:xfrm>
            <a:off x="1217614" y="1798638"/>
            <a:ext cx="9753600" cy="4830762"/>
          </a:xfrm>
        </p:spPr>
        <p:txBody>
          <a:bodyPr numCol="1">
            <a:normAutofit/>
          </a:bodyPr>
          <a:lstStyle/>
          <a:p>
            <a:pPr>
              <a:buClrTx/>
              <a:buFont typeface="Wingdings" panose="05000000000000000000" pitchFamily="2" charset="2"/>
              <a:buChar char="Ø"/>
            </a:pPr>
            <a:r>
              <a:rPr lang="zh-CN" altLang="en-US" sz="2000" b="1" dirty="0">
                <a:solidFill>
                  <a:srgbClr val="DE4A4A"/>
                </a:solidFill>
                <a:latin typeface="Times New Roman" panose="02020603050405020304" pitchFamily="18" charset="0"/>
                <a:ea typeface="SimSun" charset="-122"/>
                <a:cs typeface="Times New Roman" panose="02020603050405020304" pitchFamily="18" charset="0"/>
              </a:rPr>
              <a:t>申请账号流程、登录界面、设置语言、主界面介绍</a:t>
            </a:r>
            <a:endParaRPr lang="en-US" altLang="zh-CN" sz="2000" b="1" dirty="0">
              <a:solidFill>
                <a:srgbClr val="DE4A4A"/>
              </a:solidFill>
              <a:latin typeface="Times New Roman" panose="02020603050405020304" pitchFamily="18" charset="0"/>
              <a:ea typeface="SimSun" charset="-122"/>
              <a:cs typeface="Times New Roman" panose="02020603050405020304" pitchFamily="18" charset="0"/>
            </a:endParaRPr>
          </a:p>
          <a:p>
            <a:pPr>
              <a:buClrTx/>
              <a:buFont typeface="Wingdings" panose="05000000000000000000" pitchFamily="2" charset="2"/>
              <a:buChar char="Ø"/>
            </a:pPr>
            <a:r>
              <a:rPr lang="zh-CN" altLang="en-US" sz="2000" dirty="0">
                <a:latin typeface="Times New Roman" panose="02020603050405020304" pitchFamily="18" charset="0"/>
                <a:ea typeface="SimSun" charset="-122"/>
                <a:cs typeface="Times New Roman" panose="02020603050405020304" pitchFamily="18" charset="0"/>
              </a:rPr>
              <a:t>导航栏（偏好设置、代码列表、添加和关联小工具）</a:t>
            </a:r>
            <a:endParaRPr lang="en-US" altLang="zh-CN" sz="2000" dirty="0">
              <a:latin typeface="Times New Roman" panose="02020603050405020304" pitchFamily="18" charset="0"/>
              <a:ea typeface="SimSun" charset="-122"/>
              <a:cs typeface="Times New Roman" panose="02020603050405020304" pitchFamily="18" charset="0"/>
            </a:endParaRPr>
          </a:p>
          <a:p>
            <a:pPr>
              <a:buClrTx/>
              <a:buFont typeface="Wingdings" panose="05000000000000000000" pitchFamily="2" charset="2"/>
              <a:buChar char="Ø"/>
            </a:pPr>
            <a:r>
              <a:rPr lang="zh-CN" altLang="en-US" sz="2000" dirty="0">
                <a:latin typeface="Times New Roman" panose="02020603050405020304" pitchFamily="18" charset="0"/>
                <a:ea typeface="SimSun" charset="-122"/>
                <a:cs typeface="Times New Roman" panose="02020603050405020304" pitchFamily="18" charset="0"/>
              </a:rPr>
              <a:t>页面（由小工具组成）</a:t>
            </a:r>
            <a:endParaRPr lang="en-US" altLang="zh-CN" sz="2000" dirty="0">
              <a:latin typeface="Times New Roman" panose="02020603050405020304" pitchFamily="18" charset="0"/>
              <a:ea typeface="SimSun" charset="-122"/>
              <a:cs typeface="Times New Roman" panose="02020603050405020304" pitchFamily="18" charset="0"/>
            </a:endParaRPr>
          </a:p>
          <a:p>
            <a:pPr lvl="1">
              <a:buClrTx/>
            </a:pPr>
            <a:r>
              <a:rPr lang="zh-CN" altLang="en-US" dirty="0">
                <a:latin typeface="Times New Roman" panose="02020603050405020304" pitchFamily="18" charset="0"/>
                <a:ea typeface="SimSun" charset="-122"/>
                <a:cs typeface="Times New Roman" panose="02020603050405020304" pitchFamily="18" charset="0"/>
              </a:rPr>
              <a:t>实时行情</a:t>
            </a:r>
            <a:endParaRPr lang="en-US" altLang="zh-CN" dirty="0">
              <a:latin typeface="Times New Roman" panose="02020603050405020304" pitchFamily="18" charset="0"/>
              <a:ea typeface="SimSun" charset="-122"/>
              <a:cs typeface="Times New Roman" panose="02020603050405020304" pitchFamily="18" charset="0"/>
            </a:endParaRPr>
          </a:p>
          <a:p>
            <a:pPr lvl="1">
              <a:buClrTx/>
            </a:pPr>
            <a:r>
              <a:rPr lang="zh-CN" altLang="en-US" dirty="0">
                <a:latin typeface="Times New Roman" panose="02020603050405020304" pitchFamily="18" charset="0"/>
                <a:ea typeface="SimSun" charset="-122"/>
                <a:cs typeface="Times New Roman" panose="02020603050405020304" pitchFamily="18" charset="0"/>
              </a:rPr>
              <a:t>下单窗口、订单</a:t>
            </a:r>
            <a:r>
              <a:rPr lang="en-US" altLang="zh-CN" dirty="0">
                <a:latin typeface="Times New Roman" panose="02020603050405020304" pitchFamily="18" charset="0"/>
                <a:ea typeface="SimSun" charset="-122"/>
                <a:cs typeface="Times New Roman" panose="02020603050405020304" pitchFamily="18" charset="0"/>
              </a:rPr>
              <a:t>/</a:t>
            </a:r>
            <a:r>
              <a:rPr lang="zh-CN" altLang="en-US" dirty="0">
                <a:latin typeface="Times New Roman" panose="02020603050405020304" pitchFamily="18" charset="0"/>
                <a:ea typeface="SimSun" charset="-122"/>
                <a:cs typeface="Times New Roman" panose="02020603050405020304" pitchFamily="18" charset="0"/>
              </a:rPr>
              <a:t>持仓、账户概要</a:t>
            </a:r>
            <a:endParaRPr lang="en-US" altLang="zh-CN" dirty="0">
              <a:latin typeface="Times New Roman" panose="02020603050405020304" pitchFamily="18" charset="0"/>
              <a:ea typeface="SimSun" charset="-122"/>
              <a:cs typeface="Times New Roman" panose="02020603050405020304" pitchFamily="18" charset="0"/>
            </a:endParaRPr>
          </a:p>
          <a:p>
            <a:pPr lvl="1">
              <a:buClrTx/>
            </a:pPr>
            <a:r>
              <a:rPr lang="zh-CN" altLang="en-US" dirty="0">
                <a:latin typeface="Times New Roman" panose="02020603050405020304" pitchFamily="18" charset="0"/>
                <a:ea typeface="SimSun" charset="-122"/>
                <a:cs typeface="Times New Roman" panose="02020603050405020304" pitchFamily="18" charset="0"/>
              </a:rPr>
              <a:t>图表</a:t>
            </a:r>
            <a:r>
              <a:rPr lang="en-US" altLang="zh-CN" dirty="0">
                <a:latin typeface="Times New Roman" panose="02020603050405020304" pitchFamily="18" charset="0"/>
                <a:ea typeface="SimSun" charset="-122"/>
                <a:cs typeface="Times New Roman" panose="02020603050405020304" pitchFamily="18" charset="0"/>
              </a:rPr>
              <a:t>&amp;</a:t>
            </a:r>
            <a:r>
              <a:rPr lang="zh-CN" altLang="en-US" dirty="0">
                <a:latin typeface="Times New Roman" panose="02020603050405020304" pitchFamily="18" charset="0"/>
                <a:ea typeface="SimSun" charset="-122"/>
                <a:cs typeface="Times New Roman" panose="02020603050405020304" pitchFamily="18" charset="0"/>
              </a:rPr>
              <a:t>分析指标</a:t>
            </a:r>
            <a:endParaRPr lang="en-US" altLang="zh-CN" dirty="0">
              <a:latin typeface="Times New Roman" panose="02020603050405020304" pitchFamily="18" charset="0"/>
              <a:ea typeface="SimSun" charset="-122"/>
              <a:cs typeface="Times New Roman" panose="02020603050405020304" pitchFamily="18" charset="0"/>
            </a:endParaRPr>
          </a:p>
          <a:p>
            <a:pPr lvl="1">
              <a:buClrTx/>
            </a:pPr>
            <a:r>
              <a:rPr lang="zh-CN" altLang="en-US" dirty="0">
                <a:latin typeface="Times New Roman" panose="02020603050405020304" pitchFamily="18" charset="0"/>
                <a:ea typeface="SimSun" charset="-122"/>
                <a:cs typeface="Times New Roman" panose="02020603050405020304" pitchFamily="18" charset="0"/>
              </a:rPr>
              <a:t>期权</a:t>
            </a:r>
            <a:endParaRPr lang="en-US" altLang="zh-CN" dirty="0">
              <a:latin typeface="Times New Roman" panose="02020603050405020304" pitchFamily="18" charset="0"/>
              <a:ea typeface="SimSun" charset="-122"/>
              <a:cs typeface="Times New Roman" panose="02020603050405020304" pitchFamily="18" charset="0"/>
            </a:endParaRPr>
          </a:p>
          <a:p>
            <a:pPr lvl="1">
              <a:buClrTx/>
            </a:pPr>
            <a:r>
              <a:rPr lang="zh-CN" altLang="en-US" dirty="0">
                <a:latin typeface="Times New Roman" panose="02020603050405020304" pitchFamily="18" charset="0"/>
                <a:ea typeface="SimSun" charset="-122"/>
                <a:cs typeface="Times New Roman" panose="02020603050405020304" pitchFamily="18" charset="0"/>
              </a:rPr>
              <a:t>新闻</a:t>
            </a:r>
            <a:endParaRPr lang="en-US" altLang="zh-CN" dirty="0">
              <a:latin typeface="Times New Roman" panose="02020603050405020304" pitchFamily="18" charset="0"/>
              <a:ea typeface="SimSun" charset="-122"/>
              <a:cs typeface="Times New Roman" panose="02020603050405020304" pitchFamily="18" charset="0"/>
            </a:endParaRPr>
          </a:p>
          <a:p>
            <a:pPr>
              <a:buClrTx/>
              <a:buFont typeface="Wingdings" panose="05000000000000000000" pitchFamily="2" charset="2"/>
              <a:buChar char="Ø"/>
            </a:pPr>
            <a:r>
              <a:rPr lang="zh-CN" altLang="en-US" sz="2000" dirty="0">
                <a:latin typeface="Times New Roman" panose="02020603050405020304" pitchFamily="18" charset="0"/>
                <a:ea typeface="SimSun" charset="-122"/>
                <a:cs typeface="Times New Roman" panose="02020603050405020304" pitchFamily="18" charset="0"/>
              </a:rPr>
              <a:t>手机版</a:t>
            </a:r>
            <a:endParaRPr lang="en-US" altLang="zh-CN" sz="2000" dirty="0">
              <a:latin typeface="Times New Roman" panose="02020603050405020304" pitchFamily="18" charset="0"/>
              <a:ea typeface="SimSun" charset="-122"/>
              <a:cs typeface="Times New Roman" panose="02020603050405020304" pitchFamily="18" charset="0"/>
            </a:endParaRPr>
          </a:p>
          <a:p>
            <a:pPr>
              <a:buClrTx/>
              <a:buFont typeface="Wingdings" panose="05000000000000000000" pitchFamily="2" charset="2"/>
              <a:buChar char="Ø"/>
            </a:pPr>
            <a:r>
              <a:rPr lang="zh-CN" altLang="en-US" sz="2000" dirty="0">
                <a:latin typeface="Times New Roman" panose="02020603050405020304" pitchFamily="18" charset="0"/>
                <a:ea typeface="SimSun" charset="-122"/>
                <a:cs typeface="Times New Roman" panose="02020603050405020304" pitchFamily="18" charset="0"/>
              </a:rPr>
              <a:t>联系我们</a:t>
            </a:r>
            <a:endParaRPr lang="en-US" altLang="zh-CN" sz="2000" dirty="0">
              <a:latin typeface="Times New Roman" panose="02020603050405020304" pitchFamily="18" charset="0"/>
              <a:ea typeface="SimSun" charset="-122"/>
              <a:cs typeface="Times New Roman" panose="02020603050405020304" pitchFamily="18" charset="0"/>
            </a:endParaRPr>
          </a:p>
          <a:p>
            <a:pPr>
              <a:buClrTx/>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a:buClrTx/>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p:txBody>
      </p:sp>
      <p:sp>
        <p:nvSpPr>
          <p:cNvPr id="4" name="Title 2">
            <a:extLst>
              <a:ext uri="{FF2B5EF4-FFF2-40B4-BE49-F238E27FC236}">
                <a16:creationId xmlns:a16="http://schemas.microsoft.com/office/drawing/2014/main" id="{F02BF489-FF94-4354-B985-1C5F388D5B6C}"/>
              </a:ext>
            </a:extLst>
          </p:cNvPr>
          <p:cNvSpPr txBox="1">
            <a:spLocks/>
          </p:cNvSpPr>
          <p:nvPr/>
        </p:nvSpPr>
        <p:spPr>
          <a:xfrm>
            <a:off x="1217614" y="838200"/>
            <a:ext cx="9753600" cy="7620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cap="all" baseline="0">
                <a:solidFill>
                  <a:schemeClr val="accent1">
                    <a:lumMod val="50000"/>
                  </a:schemeClr>
                </a:solidFill>
                <a:latin typeface="+mj-lt"/>
                <a:ea typeface="+mj-ea"/>
                <a:cs typeface="+mj-cs"/>
              </a:defRPr>
            </a:lvl1pPr>
          </a:lstStyle>
          <a:p>
            <a:r>
              <a:rPr lang="zh-CN" altLang="en-US" dirty="0"/>
              <a:t>要点概览</a:t>
            </a:r>
            <a:endParaRPr lang="en-US" dirty="0"/>
          </a:p>
        </p:txBody>
      </p:sp>
      <p:sp>
        <p:nvSpPr>
          <p:cNvPr id="7" name="Slide Number Placeholder 6">
            <a:extLst>
              <a:ext uri="{FF2B5EF4-FFF2-40B4-BE49-F238E27FC236}">
                <a16:creationId xmlns:a16="http://schemas.microsoft.com/office/drawing/2014/main" id="{364B00DF-D427-47E8-B541-418BC13D7A3A}"/>
              </a:ext>
            </a:extLst>
          </p:cNvPr>
          <p:cNvSpPr>
            <a:spLocks noGrp="1"/>
          </p:cNvSpPr>
          <p:nvPr>
            <p:ph type="sldNum" sz="quarter" idx="12"/>
          </p:nvPr>
        </p:nvSpPr>
        <p:spPr/>
        <p:txBody>
          <a:bodyPr/>
          <a:lstStyle/>
          <a:p>
            <a:fld id="{F36C87F6-986D-49E6-AF40-1B3A1EE8064D}" type="slidenum">
              <a:rPr lang="en-US" smtClean="0"/>
              <a:t>3</a:t>
            </a:fld>
            <a:endParaRPr lang="en-US"/>
          </a:p>
        </p:txBody>
      </p:sp>
      <p:pic>
        <p:nvPicPr>
          <p:cNvPr id="10" name="图片 4">
            <a:extLst>
              <a:ext uri="{FF2B5EF4-FFF2-40B4-BE49-F238E27FC236}">
                <a16:creationId xmlns:a16="http://schemas.microsoft.com/office/drawing/2014/main" id="{2BF282AB-1346-4CC0-81EC-54B69D86D0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1412" y="152400"/>
            <a:ext cx="3117937" cy="543001"/>
          </a:xfrm>
          <a:prstGeom prst="rect">
            <a:avLst/>
          </a:prstGeom>
        </p:spPr>
      </p:pic>
      <p:sp>
        <p:nvSpPr>
          <p:cNvPr id="6" name="Slide Number Placeholder 6">
            <a:extLst>
              <a:ext uri="{FF2B5EF4-FFF2-40B4-BE49-F238E27FC236}">
                <a16:creationId xmlns:a16="http://schemas.microsoft.com/office/drawing/2014/main" id="{E04B753F-4CE8-4F07-A15B-822D9D7C4F52}"/>
              </a:ext>
            </a:extLst>
          </p:cNvPr>
          <p:cNvSpPr txBox="1">
            <a:spLocks/>
          </p:cNvSpPr>
          <p:nvPr/>
        </p:nvSpPr>
        <p:spPr>
          <a:xfrm>
            <a:off x="4760910" y="6629401"/>
            <a:ext cx="2667001" cy="157723"/>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 2018 Huatai Financial USA, INC.</a:t>
            </a:r>
          </a:p>
        </p:txBody>
      </p:sp>
    </p:spTree>
    <p:extLst>
      <p:ext uri="{BB962C8B-B14F-4D97-AF65-F5344CB8AC3E}">
        <p14:creationId xmlns:p14="http://schemas.microsoft.com/office/powerpoint/2010/main" val="2217604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836612" y="728133"/>
            <a:ext cx="3062288" cy="5444067"/>
          </a:xfrm>
          <a:prstGeom prst="rect">
            <a:avLst/>
          </a:prstGeom>
        </p:spPr>
      </p:pic>
      <p:pic>
        <p:nvPicPr>
          <p:cNvPr id="6" name="图片 5"/>
          <p:cNvPicPr>
            <a:picLocks noChangeAspect="1"/>
          </p:cNvPicPr>
          <p:nvPr/>
        </p:nvPicPr>
        <p:blipFill>
          <a:blip r:embed="rId3"/>
          <a:stretch>
            <a:fillRect/>
          </a:stretch>
        </p:blipFill>
        <p:spPr>
          <a:xfrm>
            <a:off x="4646612" y="728133"/>
            <a:ext cx="3062288" cy="5444067"/>
          </a:xfrm>
          <a:prstGeom prst="rect">
            <a:avLst/>
          </a:prstGeom>
        </p:spPr>
      </p:pic>
      <p:pic>
        <p:nvPicPr>
          <p:cNvPr id="7" name="图片 6"/>
          <p:cNvPicPr>
            <a:picLocks noChangeAspect="1"/>
          </p:cNvPicPr>
          <p:nvPr/>
        </p:nvPicPr>
        <p:blipFill>
          <a:blip r:embed="rId4"/>
          <a:stretch>
            <a:fillRect/>
          </a:stretch>
        </p:blipFill>
        <p:spPr>
          <a:xfrm>
            <a:off x="8456612" y="753533"/>
            <a:ext cx="3048000" cy="5418666"/>
          </a:xfrm>
          <a:prstGeom prst="rect">
            <a:avLst/>
          </a:prstGeom>
        </p:spPr>
      </p:pic>
      <p:sp>
        <p:nvSpPr>
          <p:cNvPr id="8" name="文本框 7"/>
          <p:cNvSpPr txBox="1"/>
          <p:nvPr/>
        </p:nvSpPr>
        <p:spPr>
          <a:xfrm>
            <a:off x="1674812" y="6172201"/>
            <a:ext cx="1295400" cy="341632"/>
          </a:xfrm>
          <a:prstGeom prst="rect">
            <a:avLst/>
          </a:prstGeom>
          <a:noFill/>
          <a:ln>
            <a:noFill/>
          </a:ln>
        </p:spPr>
        <p:txBody>
          <a:bodyPr wrap="square" rtlCol="0">
            <a:spAutoFit/>
          </a:bodyPr>
          <a:lstStyle/>
          <a:p>
            <a:pPr algn="ctr">
              <a:lnSpc>
                <a:spcPct val="90000"/>
              </a:lnSpc>
            </a:pPr>
            <a:r>
              <a:rPr kumimoji="1" lang="zh-CN" altLang="en-US" dirty="0"/>
              <a:t>持仓情况</a:t>
            </a:r>
          </a:p>
        </p:txBody>
      </p:sp>
      <p:sp>
        <p:nvSpPr>
          <p:cNvPr id="9" name="文本框 8"/>
          <p:cNvSpPr txBox="1"/>
          <p:nvPr/>
        </p:nvSpPr>
        <p:spPr>
          <a:xfrm>
            <a:off x="4646612" y="6172201"/>
            <a:ext cx="3138488" cy="590931"/>
          </a:xfrm>
          <a:prstGeom prst="rect">
            <a:avLst/>
          </a:prstGeom>
          <a:noFill/>
          <a:ln>
            <a:noFill/>
          </a:ln>
        </p:spPr>
        <p:txBody>
          <a:bodyPr wrap="square" rtlCol="0">
            <a:spAutoFit/>
          </a:bodyPr>
          <a:lstStyle/>
          <a:p>
            <a:pPr>
              <a:lnSpc>
                <a:spcPct val="90000"/>
              </a:lnSpc>
            </a:pPr>
            <a:r>
              <a:rPr kumimoji="1" lang="zh-CN" altLang="en-US" dirty="0"/>
              <a:t>账户资金、盈亏、保证金、权益情况</a:t>
            </a:r>
          </a:p>
        </p:txBody>
      </p:sp>
      <p:sp>
        <p:nvSpPr>
          <p:cNvPr id="10" name="文本框 9"/>
          <p:cNvSpPr txBox="1"/>
          <p:nvPr/>
        </p:nvSpPr>
        <p:spPr>
          <a:xfrm>
            <a:off x="8411368" y="6172200"/>
            <a:ext cx="3290888" cy="590931"/>
          </a:xfrm>
          <a:prstGeom prst="rect">
            <a:avLst/>
          </a:prstGeom>
          <a:noFill/>
          <a:ln>
            <a:noFill/>
          </a:ln>
        </p:spPr>
        <p:txBody>
          <a:bodyPr wrap="square" rtlCol="0">
            <a:spAutoFit/>
          </a:bodyPr>
          <a:lstStyle/>
          <a:p>
            <a:pPr>
              <a:lnSpc>
                <a:spcPct val="90000"/>
              </a:lnSpc>
            </a:pPr>
            <a:r>
              <a:rPr kumimoji="1" lang="zh-CN" altLang="en-US" b="1" dirty="0"/>
              <a:t>偏好设置</a:t>
            </a:r>
            <a:r>
              <a:rPr kumimoji="1" lang="zh-CN" altLang="en-US" dirty="0"/>
              <a:t>中可自由设置语言、颜色等</a:t>
            </a:r>
          </a:p>
        </p:txBody>
      </p:sp>
      <p:sp>
        <p:nvSpPr>
          <p:cNvPr id="11" name="Slide Number Placeholder 10">
            <a:extLst>
              <a:ext uri="{FF2B5EF4-FFF2-40B4-BE49-F238E27FC236}">
                <a16:creationId xmlns:a16="http://schemas.microsoft.com/office/drawing/2014/main" id="{579CE23F-A3FD-412A-A22F-152CA197B7DB}"/>
              </a:ext>
            </a:extLst>
          </p:cNvPr>
          <p:cNvSpPr>
            <a:spLocks noGrp="1"/>
          </p:cNvSpPr>
          <p:nvPr>
            <p:ph type="sldNum" sz="quarter" idx="12"/>
          </p:nvPr>
        </p:nvSpPr>
        <p:spPr/>
        <p:txBody>
          <a:bodyPr/>
          <a:lstStyle/>
          <a:p>
            <a:fld id="{F36C87F6-986D-49E6-AF40-1B3A1EE8064D}" type="slidenum">
              <a:rPr lang="en-US" smtClean="0"/>
              <a:t>30</a:t>
            </a:fld>
            <a:endParaRPr lang="en-US"/>
          </a:p>
        </p:txBody>
      </p:sp>
      <p:pic>
        <p:nvPicPr>
          <p:cNvPr id="12" name="图片 4">
            <a:extLst>
              <a:ext uri="{FF2B5EF4-FFF2-40B4-BE49-F238E27FC236}">
                <a16:creationId xmlns:a16="http://schemas.microsoft.com/office/drawing/2014/main" id="{DFFDEC87-0EA3-4DA7-84D9-12ACF28446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61412" y="152400"/>
            <a:ext cx="3117937" cy="543001"/>
          </a:xfrm>
          <a:prstGeom prst="rect">
            <a:avLst/>
          </a:prstGeom>
        </p:spPr>
      </p:pic>
      <p:sp>
        <p:nvSpPr>
          <p:cNvPr id="13" name="Slide Number Placeholder 6">
            <a:extLst>
              <a:ext uri="{FF2B5EF4-FFF2-40B4-BE49-F238E27FC236}">
                <a16:creationId xmlns:a16="http://schemas.microsoft.com/office/drawing/2014/main" id="{836F574B-4058-4018-A585-4460515522B0}"/>
              </a:ext>
            </a:extLst>
          </p:cNvPr>
          <p:cNvSpPr txBox="1">
            <a:spLocks/>
          </p:cNvSpPr>
          <p:nvPr/>
        </p:nvSpPr>
        <p:spPr>
          <a:xfrm>
            <a:off x="4760910" y="6700277"/>
            <a:ext cx="2667001" cy="157723"/>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 2018 Huatai Financial USA, INC.</a:t>
            </a:r>
          </a:p>
        </p:txBody>
      </p:sp>
    </p:spTree>
    <p:extLst>
      <p:ext uri="{BB962C8B-B14F-4D97-AF65-F5344CB8AC3E}">
        <p14:creationId xmlns:p14="http://schemas.microsoft.com/office/powerpoint/2010/main" val="1072127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04706" y="2462666"/>
            <a:ext cx="9829798" cy="685800"/>
          </a:xfrm>
        </p:spPr>
        <p:txBody>
          <a:bodyPr/>
          <a:lstStyle/>
          <a:p>
            <a:r>
              <a:rPr lang="zh-CN" altLang="en-US" dirty="0"/>
              <a:t>联系我们</a:t>
            </a:r>
            <a:endParaRPr lang="en-US" dirty="0"/>
          </a:p>
        </p:txBody>
      </p:sp>
      <p:sp>
        <p:nvSpPr>
          <p:cNvPr id="9" name="Content Placeholder 8"/>
          <p:cNvSpPr>
            <a:spLocks noGrp="1"/>
          </p:cNvSpPr>
          <p:nvPr>
            <p:ph idx="1"/>
          </p:nvPr>
        </p:nvSpPr>
        <p:spPr>
          <a:xfrm>
            <a:off x="1004706" y="3224666"/>
            <a:ext cx="9753600" cy="2057400"/>
          </a:xfrm>
        </p:spPr>
        <p:txBody>
          <a:bodyPr>
            <a:normAutofit lnSpcReduction="10000"/>
          </a:bodyPr>
          <a:lstStyle/>
          <a:p>
            <a:pPr marL="45720" indent="0">
              <a:buNone/>
            </a:pPr>
            <a:r>
              <a:rPr lang="zh-CN" altLang="en-US" dirty="0">
                <a:latin typeface="Times New Roman" panose="02020603050405020304" pitchFamily="18" charset="0"/>
                <a:cs typeface="Times New Roman" panose="02020603050405020304" pitchFamily="18" charset="0"/>
              </a:rPr>
              <a:t>地址：</a:t>
            </a:r>
            <a:r>
              <a:rPr lang="en-US" dirty="0">
                <a:latin typeface="Times New Roman" panose="02020603050405020304" pitchFamily="18" charset="0"/>
                <a:cs typeface="Times New Roman" panose="02020603050405020304" pitchFamily="18" charset="0"/>
              </a:rPr>
              <a:t>200 W Monroe St, Suite 1675,</a:t>
            </a:r>
            <a:r>
              <a:rPr lang="zh-CN" alt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Chicago, IL 60606</a:t>
            </a:r>
          </a:p>
          <a:p>
            <a:pPr marL="45720" indent="0">
              <a:buNone/>
            </a:pPr>
            <a:r>
              <a:rPr lang="zh-CN" altLang="en-US" dirty="0">
                <a:latin typeface="Times New Roman" panose="02020603050405020304" pitchFamily="18" charset="0"/>
                <a:cs typeface="Times New Roman" panose="02020603050405020304" pitchFamily="18" charset="0"/>
              </a:rPr>
              <a:t>联系电话：</a:t>
            </a:r>
            <a:r>
              <a:rPr lang="en-US" altLang="zh-CN" dirty="0">
                <a:latin typeface="Times New Roman" panose="02020603050405020304" pitchFamily="18" charset="0"/>
                <a:cs typeface="Times New Roman" panose="02020603050405020304" pitchFamily="18" charset="0"/>
              </a:rPr>
              <a:t>1 (312) 982 0779</a:t>
            </a:r>
          </a:p>
          <a:p>
            <a:pPr marL="45720" indent="0">
              <a:buNone/>
            </a:pPr>
            <a:r>
              <a:rPr lang="zh-CN" altLang="en-US" dirty="0">
                <a:latin typeface="Times New Roman" panose="02020603050405020304" pitchFamily="18" charset="0"/>
                <a:cs typeface="Times New Roman" panose="02020603050405020304" pitchFamily="18" charset="0"/>
              </a:rPr>
              <a:t>邮箱：</a:t>
            </a:r>
            <a:r>
              <a:rPr lang="en-US" dirty="0">
                <a:latin typeface="Times New Roman" panose="02020603050405020304" pitchFamily="18" charset="0"/>
                <a:cs typeface="Times New Roman" panose="02020603050405020304" pitchFamily="18" charset="0"/>
                <a:hlinkClick r:id="rId3"/>
              </a:rPr>
              <a:t>inquiry@huataiusa.com</a:t>
            </a:r>
            <a:r>
              <a:rPr lang="en-US" dirty="0">
                <a:latin typeface="Times New Roman" panose="02020603050405020304" pitchFamily="18" charset="0"/>
                <a:cs typeface="Times New Roman" panose="02020603050405020304" pitchFamily="18" charset="0"/>
              </a:rPr>
              <a:t> </a:t>
            </a:r>
          </a:p>
          <a:p>
            <a:pPr marL="45720" indent="0">
              <a:buNone/>
            </a:pPr>
            <a:r>
              <a:rPr lang="zh-CN" altLang="en-US" dirty="0">
                <a:latin typeface="Times New Roman" panose="02020603050405020304" pitchFamily="18" charset="0"/>
                <a:cs typeface="Times New Roman" panose="02020603050405020304" pitchFamily="18" charset="0"/>
              </a:rPr>
              <a:t>网址：</a:t>
            </a:r>
            <a:r>
              <a:rPr lang="en-US" dirty="0">
                <a:latin typeface="Times New Roman" panose="02020603050405020304" pitchFamily="18" charset="0"/>
                <a:cs typeface="Times New Roman" panose="02020603050405020304" pitchFamily="18" charset="0"/>
                <a:hlinkClick r:id="rId4"/>
              </a:rPr>
              <a:t>www.huataiusa.com</a:t>
            </a:r>
            <a:r>
              <a:rPr lang="en-US" dirty="0">
                <a:latin typeface="Times New Roman" panose="02020603050405020304" pitchFamily="18" charset="0"/>
                <a:cs typeface="Times New Roman" panose="02020603050405020304" pitchFamily="18" charset="0"/>
              </a:rPr>
              <a:t> </a:t>
            </a:r>
          </a:p>
        </p:txBody>
      </p:sp>
      <p:sp>
        <p:nvSpPr>
          <p:cNvPr id="3" name="Rectangle 2">
            <a:extLst>
              <a:ext uri="{FF2B5EF4-FFF2-40B4-BE49-F238E27FC236}">
                <a16:creationId xmlns:a16="http://schemas.microsoft.com/office/drawing/2014/main" id="{290BEFA6-A2A9-4647-8C27-6E3C2B78922C}"/>
              </a:ext>
            </a:extLst>
          </p:cNvPr>
          <p:cNvSpPr/>
          <p:nvPr/>
        </p:nvSpPr>
        <p:spPr>
          <a:xfrm>
            <a:off x="189705" y="6106181"/>
            <a:ext cx="11809413" cy="523220"/>
          </a:xfrm>
          <a:prstGeom prst="rect">
            <a:avLst/>
          </a:prstGeom>
        </p:spPr>
        <p:txBody>
          <a:bodyPr wrap="square">
            <a:spAutoFit/>
          </a:bodyPr>
          <a:lstStyle/>
          <a:p>
            <a:r>
              <a:rPr lang="zh-CN" altLang="en-US" sz="1400" dirty="0">
                <a:latin typeface="Times New Roman" panose="02020603050405020304" pitchFamily="18" charset="0"/>
                <a:cs typeface="Times New Roman" panose="02020603050405020304" pitchFamily="18" charset="0"/>
              </a:rPr>
              <a:t>声明：期货交易风险较高，不适合所有投资者。请评估交易是否适合您。本文信息仅供参考，不应理解为华泰金融美国公司征求购买或出售任何期货合约的行为。</a:t>
            </a:r>
            <a:endParaRPr lang="en-US" altLang="zh-CN" sz="1400" dirty="0">
              <a:latin typeface="Times New Roman" panose="02020603050405020304" pitchFamily="18" charset="0"/>
              <a:cs typeface="Times New Roman" panose="02020603050405020304" pitchFamily="18" charset="0"/>
            </a:endParaRPr>
          </a:p>
        </p:txBody>
      </p:sp>
      <p:sp>
        <p:nvSpPr>
          <p:cNvPr id="8" name="Slide Number Placeholder 7">
            <a:extLst>
              <a:ext uri="{FF2B5EF4-FFF2-40B4-BE49-F238E27FC236}">
                <a16:creationId xmlns:a16="http://schemas.microsoft.com/office/drawing/2014/main" id="{1C3D7AA7-C9D1-49B5-95A5-9EBDC7F7EFEA}"/>
              </a:ext>
            </a:extLst>
          </p:cNvPr>
          <p:cNvSpPr>
            <a:spLocks noGrp="1"/>
          </p:cNvSpPr>
          <p:nvPr>
            <p:ph type="sldNum" sz="quarter" idx="12"/>
          </p:nvPr>
        </p:nvSpPr>
        <p:spPr/>
        <p:txBody>
          <a:bodyPr/>
          <a:lstStyle/>
          <a:p>
            <a:fld id="{F36C87F6-986D-49E6-AF40-1B3A1EE8064D}" type="slidenum">
              <a:rPr lang="en-US" smtClean="0"/>
              <a:t>31</a:t>
            </a:fld>
            <a:endParaRPr lang="en-US"/>
          </a:p>
        </p:txBody>
      </p:sp>
      <p:pic>
        <p:nvPicPr>
          <p:cNvPr id="11" name="图片 4">
            <a:extLst>
              <a:ext uri="{FF2B5EF4-FFF2-40B4-BE49-F238E27FC236}">
                <a16:creationId xmlns:a16="http://schemas.microsoft.com/office/drawing/2014/main" id="{744B304C-CA47-4BAF-AB09-90ED6DF3CE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61412" y="152400"/>
            <a:ext cx="3117937" cy="543001"/>
          </a:xfrm>
          <a:prstGeom prst="rect">
            <a:avLst/>
          </a:prstGeom>
        </p:spPr>
      </p:pic>
      <p:sp>
        <p:nvSpPr>
          <p:cNvPr id="12" name="Rectangle 11">
            <a:extLst>
              <a:ext uri="{FF2B5EF4-FFF2-40B4-BE49-F238E27FC236}">
                <a16:creationId xmlns:a16="http://schemas.microsoft.com/office/drawing/2014/main" id="{AEAE0C29-8623-4005-8A96-D15406E57CA4}"/>
              </a:ext>
            </a:extLst>
          </p:cNvPr>
          <p:cNvSpPr/>
          <p:nvPr/>
        </p:nvSpPr>
        <p:spPr>
          <a:xfrm>
            <a:off x="1004706" y="828360"/>
            <a:ext cx="10994412" cy="1015663"/>
          </a:xfrm>
          <a:prstGeom prst="rect">
            <a:avLst/>
          </a:prstGeom>
        </p:spPr>
        <p:txBody>
          <a:bodyPr wrap="square">
            <a:spAutoFit/>
          </a:bodyPr>
          <a:lstStyle/>
          <a:p>
            <a:pPr>
              <a:lnSpc>
                <a:spcPct val="150000"/>
              </a:lnSpc>
            </a:pPr>
            <a:r>
              <a:rPr kumimoji="1" lang="zh-CN" altLang="en-US" sz="2000" dirty="0">
                <a:latin typeface="Times New Roman" panose="02020603050405020304" pitchFamily="18" charset="0"/>
                <a:cs typeface="Times New Roman" panose="02020603050405020304" pitchFamily="18" charset="0"/>
              </a:rPr>
              <a:t>更多</a:t>
            </a:r>
            <a:r>
              <a:rPr kumimoji="1" lang="en-US" altLang="zh-CN" sz="2000" dirty="0">
                <a:latin typeface="Times New Roman" panose="02020603050405020304" pitchFamily="18" charset="0"/>
                <a:cs typeface="Times New Roman" panose="02020603050405020304" pitchFamily="18" charset="0"/>
              </a:rPr>
              <a:t>CQG Desktop</a:t>
            </a:r>
            <a:r>
              <a:rPr kumimoji="1" lang="zh-CN" altLang="en-US" sz="2000" dirty="0">
                <a:latin typeface="Times New Roman" panose="02020603050405020304" pitchFamily="18" charset="0"/>
                <a:cs typeface="Times New Roman" panose="02020603050405020304" pitchFamily="18" charset="0"/>
              </a:rPr>
              <a:t>信息，欢迎观看华泰金融美国制作的“</a:t>
            </a:r>
            <a:r>
              <a:rPr kumimoji="1" lang="en-US" altLang="zh-CN" sz="2000" dirty="0">
                <a:latin typeface="Times New Roman" panose="02020603050405020304" pitchFamily="18" charset="0"/>
                <a:cs typeface="Times New Roman" panose="02020603050405020304" pitchFamily="18" charset="0"/>
              </a:rPr>
              <a:t>CQG</a:t>
            </a:r>
            <a:r>
              <a:rPr kumimoji="1" lang="zh-CN" altLang="en-US" sz="2000" dirty="0">
                <a:latin typeface="Times New Roman" panose="02020603050405020304" pitchFamily="18" charset="0"/>
                <a:cs typeface="Times New Roman" panose="02020603050405020304" pitchFamily="18" charset="0"/>
              </a:rPr>
              <a:t>交易系统培训视频”，或联系我们。</a:t>
            </a:r>
            <a:endParaRPr kumimoji="1" lang="en-US" altLang="zh-CN" sz="2000" dirty="0">
              <a:latin typeface="Times New Roman" panose="02020603050405020304" pitchFamily="18" charset="0"/>
              <a:cs typeface="Times New Roman" panose="02020603050405020304" pitchFamily="18" charset="0"/>
            </a:endParaRPr>
          </a:p>
          <a:p>
            <a:pPr>
              <a:lnSpc>
                <a:spcPct val="150000"/>
              </a:lnSpc>
            </a:pPr>
            <a:r>
              <a:rPr kumimoji="1" lang="zh-CN" altLang="en-US" sz="2000" dirty="0">
                <a:latin typeface="Times New Roman" panose="02020603050405020304" pitchFamily="18" charset="0"/>
                <a:cs typeface="Times New Roman" panose="02020603050405020304" pitchFamily="18" charset="0"/>
              </a:rPr>
              <a:t>“</a:t>
            </a:r>
            <a:r>
              <a:rPr kumimoji="1" lang="en-US" altLang="zh-CN" sz="2000" dirty="0">
                <a:latin typeface="Times New Roman" panose="02020603050405020304" pitchFamily="18" charset="0"/>
                <a:cs typeface="Times New Roman" panose="02020603050405020304" pitchFamily="18" charset="0"/>
              </a:rPr>
              <a:t>CQG</a:t>
            </a:r>
            <a:r>
              <a:rPr kumimoji="1" lang="zh-CN" altLang="en-US" sz="2000" dirty="0">
                <a:latin typeface="Times New Roman" panose="02020603050405020304" pitchFamily="18" charset="0"/>
                <a:cs typeface="Times New Roman" panose="02020603050405020304" pitchFamily="18" charset="0"/>
              </a:rPr>
              <a:t>交易系统培训视频”链接：</a:t>
            </a:r>
            <a:r>
              <a:rPr kumimoji="1" lang="en-US" altLang="zh-CN" sz="2000" dirty="0">
                <a:latin typeface="Times New Roman" panose="02020603050405020304" pitchFamily="18" charset="0"/>
                <a:cs typeface="Times New Roman" panose="02020603050405020304" pitchFamily="18" charset="0"/>
                <a:hlinkClick r:id="rId6"/>
              </a:rPr>
              <a:t>http://v.youku.com/v_show/id_XMzQ1MjExNTc0NA==.html</a:t>
            </a:r>
            <a:r>
              <a:rPr kumimoji="1" lang="en-US" altLang="zh-CN" sz="2000" dirty="0">
                <a:latin typeface="Times New Roman" panose="02020603050405020304" pitchFamily="18" charset="0"/>
                <a:cs typeface="Times New Roman" panose="02020603050405020304" pitchFamily="18" charset="0"/>
              </a:rPr>
              <a:t> </a:t>
            </a:r>
          </a:p>
        </p:txBody>
      </p:sp>
      <p:sp>
        <p:nvSpPr>
          <p:cNvPr id="10" name="Slide Number Placeholder 6">
            <a:extLst>
              <a:ext uri="{FF2B5EF4-FFF2-40B4-BE49-F238E27FC236}">
                <a16:creationId xmlns:a16="http://schemas.microsoft.com/office/drawing/2014/main" id="{39D6EF4A-1748-4F19-9375-8CBFD2EA5D8C}"/>
              </a:ext>
            </a:extLst>
          </p:cNvPr>
          <p:cNvSpPr txBox="1">
            <a:spLocks/>
          </p:cNvSpPr>
          <p:nvPr/>
        </p:nvSpPr>
        <p:spPr>
          <a:xfrm>
            <a:off x="4760910" y="6629401"/>
            <a:ext cx="2667001" cy="157723"/>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 2018 Huatai Financial USA, INC.</a:t>
            </a:r>
          </a:p>
        </p:txBody>
      </p:sp>
    </p:spTree>
    <p:extLst>
      <p:ext uri="{BB962C8B-B14F-4D97-AF65-F5344CB8AC3E}">
        <p14:creationId xmlns:p14="http://schemas.microsoft.com/office/powerpoint/2010/main" val="2553946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874060" y="1828800"/>
            <a:ext cx="5067954" cy="4343400"/>
          </a:xfrm>
        </p:spPr>
        <p:txBody>
          <a:bodyPr/>
          <a:lstStyle/>
          <a:p>
            <a:pPr marL="45720" indent="0">
              <a:buNone/>
            </a:pPr>
            <a:r>
              <a:rPr lang="zh-CN" altLang="en-US" sz="2000" b="1" dirty="0">
                <a:latin typeface="Times New Roman" panose="02020603050405020304" pitchFamily="18" charset="0"/>
                <a:ea typeface="SimSun" charset="-122"/>
                <a:cs typeface="Times New Roman" panose="02020603050405020304" pitchFamily="18" charset="0"/>
              </a:rPr>
              <a:t>该流程仅适用于仿真交易账户。实盘交易账户请联系华泰美国获取。</a:t>
            </a:r>
            <a:endParaRPr lang="en-US" altLang="zh-CN" sz="2000" b="1" dirty="0">
              <a:latin typeface="Times New Roman" panose="02020603050405020304" pitchFamily="18" charset="0"/>
              <a:ea typeface="SimSun" charset="-122"/>
              <a:cs typeface="Times New Roman" panose="02020603050405020304" pitchFamily="18" charset="0"/>
            </a:endParaRPr>
          </a:p>
          <a:p>
            <a:pPr marL="45720" indent="0">
              <a:buNone/>
            </a:pPr>
            <a:endParaRPr lang="en-US" altLang="zh-CN" sz="2000" b="1" dirty="0">
              <a:latin typeface="Times New Roman" panose="02020603050405020304" pitchFamily="18" charset="0"/>
              <a:ea typeface="SimSun" charset="-122"/>
              <a:cs typeface="Times New Roman" panose="02020603050405020304" pitchFamily="18" charset="0"/>
            </a:endParaRPr>
          </a:p>
          <a:p>
            <a:pPr>
              <a:buClrTx/>
            </a:pPr>
            <a:r>
              <a:rPr lang="zh-CN" altLang="en-US" sz="2000" dirty="0">
                <a:latin typeface="Times New Roman" panose="02020603050405020304" pitchFamily="18" charset="0"/>
                <a:ea typeface="SimSun" charset="-122"/>
                <a:cs typeface="Times New Roman" panose="02020603050405020304" pitchFamily="18" charset="0"/>
              </a:rPr>
              <a:t>首先请登录</a:t>
            </a:r>
            <a:r>
              <a:rPr lang="en-US" altLang="zh-CN" sz="2000" dirty="0">
                <a:latin typeface="Times New Roman" panose="02020603050405020304" pitchFamily="18" charset="0"/>
                <a:ea typeface="SimSun" charset="-122"/>
                <a:cs typeface="Times New Roman" panose="02020603050405020304" pitchFamily="18" charset="0"/>
                <a:hlinkClick r:id="rId2"/>
              </a:rPr>
              <a:t>https://mdemo.cqg.com/cqg/desktop/demorequest</a:t>
            </a:r>
            <a:endParaRPr lang="en-US" altLang="zh-CN" sz="2000" dirty="0">
              <a:latin typeface="Times New Roman" panose="02020603050405020304" pitchFamily="18" charset="0"/>
              <a:ea typeface="SimSun" charset="-122"/>
              <a:cs typeface="Times New Roman" panose="02020603050405020304" pitchFamily="18" charset="0"/>
            </a:endParaRPr>
          </a:p>
          <a:p>
            <a:pPr>
              <a:buClrTx/>
            </a:pPr>
            <a:r>
              <a:rPr lang="zh-CN" altLang="en-US" sz="2000" dirty="0">
                <a:latin typeface="Times New Roman" panose="02020603050405020304" pitchFamily="18" charset="0"/>
                <a:ea typeface="SimSun" charset="-122"/>
                <a:cs typeface="Times New Roman" panose="02020603050405020304" pitchFamily="18" charset="0"/>
              </a:rPr>
              <a:t>填写姓名、有效邮箱进行注册</a:t>
            </a:r>
            <a:endParaRPr lang="en-US" altLang="zh-CN" sz="2000" dirty="0">
              <a:latin typeface="Times New Roman" panose="02020603050405020304" pitchFamily="18" charset="0"/>
              <a:ea typeface="SimSun" charset="-122"/>
              <a:cs typeface="Times New Roman" panose="02020603050405020304" pitchFamily="18" charset="0"/>
            </a:endParaRPr>
          </a:p>
          <a:p>
            <a:pPr algn="just">
              <a:buClrTx/>
            </a:pPr>
            <a:r>
              <a:rPr lang="zh-CN" altLang="en-US" sz="2000" dirty="0">
                <a:latin typeface="Times New Roman" panose="02020603050405020304" pitchFamily="18" charset="0"/>
                <a:ea typeface="SimSun" charset="-122"/>
                <a:cs typeface="Times New Roman" panose="02020603050405020304" pitchFamily="18" charset="0"/>
              </a:rPr>
              <a:t>注册完成后立即会收到来自</a:t>
            </a:r>
            <a:r>
              <a:rPr lang="en-US" altLang="zh-CN" sz="2000" dirty="0">
                <a:latin typeface="Times New Roman" panose="02020603050405020304" pitchFamily="18" charset="0"/>
                <a:ea typeface="SimSun" charset="-122"/>
                <a:cs typeface="Times New Roman" panose="02020603050405020304" pitchFamily="18" charset="0"/>
              </a:rPr>
              <a:t>CQG</a:t>
            </a:r>
            <a:r>
              <a:rPr lang="zh-CN" altLang="en-US" sz="2000" dirty="0">
                <a:latin typeface="Times New Roman" panose="02020603050405020304" pitchFamily="18" charset="0"/>
                <a:ea typeface="SimSun" charset="-122"/>
                <a:cs typeface="Times New Roman" panose="02020603050405020304" pitchFamily="18" charset="0"/>
              </a:rPr>
              <a:t>的邮件，点击邮件中链接，用提供的仿真交易账户用户名和密码登录即可</a:t>
            </a:r>
            <a:endParaRPr lang="en-US" altLang="zh-CN" sz="2000" dirty="0">
              <a:latin typeface="Times New Roman" panose="02020603050405020304" pitchFamily="18" charset="0"/>
              <a:ea typeface="SimSun" charset="-122"/>
              <a:cs typeface="Times New Roman" panose="02020603050405020304" pitchFamily="18" charset="0"/>
            </a:endParaRPr>
          </a:p>
        </p:txBody>
      </p:sp>
      <p:sp>
        <p:nvSpPr>
          <p:cNvPr id="6" name="Title 2">
            <a:extLst>
              <a:ext uri="{FF2B5EF4-FFF2-40B4-BE49-F238E27FC236}">
                <a16:creationId xmlns:a16="http://schemas.microsoft.com/office/drawing/2014/main" id="{A28E2663-408D-4D9B-9C55-6E2C91869F8F}"/>
              </a:ext>
            </a:extLst>
          </p:cNvPr>
          <p:cNvSpPr txBox="1">
            <a:spLocks/>
          </p:cNvSpPr>
          <p:nvPr/>
        </p:nvSpPr>
        <p:spPr>
          <a:xfrm>
            <a:off x="1217614" y="838200"/>
            <a:ext cx="9753600" cy="7620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cap="all" baseline="0">
                <a:solidFill>
                  <a:schemeClr val="accent1">
                    <a:lumMod val="50000"/>
                  </a:schemeClr>
                </a:solidFill>
                <a:latin typeface="+mj-lt"/>
                <a:ea typeface="+mj-ea"/>
                <a:cs typeface="+mj-cs"/>
              </a:defRPr>
            </a:lvl1pPr>
          </a:lstStyle>
          <a:p>
            <a:r>
              <a:rPr kumimoji="1" lang="zh-CN" altLang="en-US" dirty="0"/>
              <a:t>申请账号流程</a:t>
            </a:r>
            <a:endParaRPr lang="en-US" dirty="0"/>
          </a:p>
        </p:txBody>
      </p:sp>
      <p:sp>
        <p:nvSpPr>
          <p:cNvPr id="4" name="Content Placeholder 3">
            <a:extLst>
              <a:ext uri="{FF2B5EF4-FFF2-40B4-BE49-F238E27FC236}">
                <a16:creationId xmlns:a16="http://schemas.microsoft.com/office/drawing/2014/main" id="{E21A0267-BA2D-4514-A960-4E1004CBD003}"/>
              </a:ext>
            </a:extLst>
          </p:cNvPr>
          <p:cNvSpPr>
            <a:spLocks noGrp="1"/>
          </p:cNvSpPr>
          <p:nvPr>
            <p:ph sz="half" idx="2"/>
          </p:nvPr>
        </p:nvSpPr>
        <p:spPr/>
        <p:txBody>
          <a:bodyPr/>
          <a:lstStyle/>
          <a:p>
            <a:endParaRPr lang="en-US"/>
          </a:p>
        </p:txBody>
      </p:sp>
      <p:pic>
        <p:nvPicPr>
          <p:cNvPr id="7" name="Picture 6">
            <a:extLst>
              <a:ext uri="{FF2B5EF4-FFF2-40B4-BE49-F238E27FC236}">
                <a16:creationId xmlns:a16="http://schemas.microsoft.com/office/drawing/2014/main" id="{538B78B8-CB2E-4746-8ADB-0F9099A178DC}"/>
              </a:ext>
            </a:extLst>
          </p:cNvPr>
          <p:cNvPicPr>
            <a:picLocks noChangeAspect="1"/>
          </p:cNvPicPr>
          <p:nvPr/>
        </p:nvPicPr>
        <p:blipFill>
          <a:blip r:embed="rId3"/>
          <a:stretch>
            <a:fillRect/>
          </a:stretch>
        </p:blipFill>
        <p:spPr>
          <a:xfrm>
            <a:off x="6037454" y="1752600"/>
            <a:ext cx="5848158" cy="4419600"/>
          </a:xfrm>
          <a:prstGeom prst="rect">
            <a:avLst/>
          </a:prstGeom>
        </p:spPr>
      </p:pic>
      <p:sp>
        <p:nvSpPr>
          <p:cNvPr id="9" name="Slide Number Placeholder 8">
            <a:extLst>
              <a:ext uri="{FF2B5EF4-FFF2-40B4-BE49-F238E27FC236}">
                <a16:creationId xmlns:a16="http://schemas.microsoft.com/office/drawing/2014/main" id="{0DA6BB17-EA97-48EF-9598-95112F759745}"/>
              </a:ext>
            </a:extLst>
          </p:cNvPr>
          <p:cNvSpPr>
            <a:spLocks noGrp="1"/>
          </p:cNvSpPr>
          <p:nvPr>
            <p:ph type="sldNum" sz="quarter" idx="12"/>
          </p:nvPr>
        </p:nvSpPr>
        <p:spPr/>
        <p:txBody>
          <a:bodyPr/>
          <a:lstStyle/>
          <a:p>
            <a:fld id="{F36C87F6-986D-49E6-AF40-1B3A1EE8064D}" type="slidenum">
              <a:rPr lang="en-US" smtClean="0"/>
              <a:t>4</a:t>
            </a:fld>
            <a:endParaRPr lang="en-US"/>
          </a:p>
        </p:txBody>
      </p:sp>
      <p:pic>
        <p:nvPicPr>
          <p:cNvPr id="11" name="图片 4">
            <a:extLst>
              <a:ext uri="{FF2B5EF4-FFF2-40B4-BE49-F238E27FC236}">
                <a16:creationId xmlns:a16="http://schemas.microsoft.com/office/drawing/2014/main" id="{27111AAB-8BF6-4FAE-9CCA-558D663C0C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1412" y="152400"/>
            <a:ext cx="3117937" cy="543001"/>
          </a:xfrm>
          <a:prstGeom prst="rect">
            <a:avLst/>
          </a:prstGeom>
        </p:spPr>
      </p:pic>
      <p:sp>
        <p:nvSpPr>
          <p:cNvPr id="8" name="Slide Number Placeholder 6">
            <a:extLst>
              <a:ext uri="{FF2B5EF4-FFF2-40B4-BE49-F238E27FC236}">
                <a16:creationId xmlns:a16="http://schemas.microsoft.com/office/drawing/2014/main" id="{F98DAFF5-BF79-4DB5-9861-307D0967A456}"/>
              </a:ext>
            </a:extLst>
          </p:cNvPr>
          <p:cNvSpPr txBox="1">
            <a:spLocks/>
          </p:cNvSpPr>
          <p:nvPr/>
        </p:nvSpPr>
        <p:spPr>
          <a:xfrm>
            <a:off x="4760910" y="6629401"/>
            <a:ext cx="2667001" cy="157723"/>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 2018 Huatai Financial USA, INC.</a:t>
            </a:r>
          </a:p>
        </p:txBody>
      </p:sp>
    </p:spTree>
    <p:extLst>
      <p:ext uri="{BB962C8B-B14F-4D97-AF65-F5344CB8AC3E}">
        <p14:creationId xmlns:p14="http://schemas.microsoft.com/office/powerpoint/2010/main" val="871049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7614" y="274638"/>
            <a:ext cx="9753600" cy="659639"/>
          </a:xfrm>
        </p:spPr>
        <p:txBody>
          <a:bodyPr/>
          <a:lstStyle/>
          <a:p>
            <a:r>
              <a:rPr lang="zh-CN" altLang="en-US" dirty="0"/>
              <a:t>登录界面</a:t>
            </a:r>
            <a:endParaRPr lang="en-US" dirty="0"/>
          </a:p>
        </p:txBody>
      </p:sp>
      <p:sp>
        <p:nvSpPr>
          <p:cNvPr id="2" name="Content Placeholder 1"/>
          <p:cNvSpPr>
            <a:spLocks noGrp="1"/>
          </p:cNvSpPr>
          <p:nvPr>
            <p:ph sz="half" idx="1"/>
          </p:nvPr>
        </p:nvSpPr>
        <p:spPr>
          <a:xfrm>
            <a:off x="379412" y="4509593"/>
            <a:ext cx="4135708" cy="2119808"/>
          </a:xfrm>
        </p:spPr>
        <p:txBody>
          <a:bodyPr>
            <a:normAutofit fontScale="77500" lnSpcReduction="20000"/>
          </a:bodyPr>
          <a:lstStyle/>
          <a:p>
            <a:pPr>
              <a:lnSpc>
                <a:spcPct val="100000"/>
              </a:lnSpc>
              <a:buClrTx/>
            </a:pPr>
            <a:r>
              <a:rPr lang="zh-CN" altLang="en-US" sz="2000" dirty="0">
                <a:latin typeface="Times New Roman" panose="02020603050405020304" pitchFamily="18" charset="0"/>
                <a:ea typeface="SimSun" charset="-122"/>
                <a:cs typeface="Times New Roman" panose="02020603050405020304" pitchFamily="18" charset="0"/>
              </a:rPr>
              <a:t>首先请登录</a:t>
            </a:r>
            <a:r>
              <a:rPr lang="en-US" altLang="zh-CN" sz="2000" dirty="0">
                <a:latin typeface="Times New Roman" panose="02020603050405020304" pitchFamily="18" charset="0"/>
                <a:ea typeface="SimSun" charset="-122"/>
                <a:cs typeface="Times New Roman" panose="02020603050405020304" pitchFamily="18" charset="0"/>
                <a:hlinkClick r:id="rId3"/>
              </a:rPr>
              <a:t>https://mdemo.cqg.com/cqg/desktop/logon</a:t>
            </a:r>
            <a:endParaRPr lang="en-US" altLang="zh-CN" sz="2000" dirty="0">
              <a:latin typeface="Times New Roman" panose="02020603050405020304" pitchFamily="18" charset="0"/>
              <a:ea typeface="SimSun" charset="-122"/>
              <a:cs typeface="Times New Roman" panose="02020603050405020304" pitchFamily="18" charset="0"/>
            </a:endParaRPr>
          </a:p>
          <a:p>
            <a:pPr>
              <a:buClrTx/>
            </a:pPr>
            <a:r>
              <a:rPr lang="zh-CN" altLang="en-US" sz="2000" dirty="0">
                <a:latin typeface="Times New Roman" panose="02020603050405020304" pitchFamily="18" charset="0"/>
                <a:ea typeface="SimSun" charset="-122"/>
                <a:cs typeface="Times New Roman" panose="02020603050405020304" pitchFamily="18" charset="0"/>
              </a:rPr>
              <a:t>请输入您的用户名和密码</a:t>
            </a:r>
            <a:endParaRPr lang="en-US" altLang="zh-CN" sz="2000" dirty="0">
              <a:latin typeface="Times New Roman" panose="02020603050405020304" pitchFamily="18" charset="0"/>
              <a:ea typeface="SimSun" charset="-122"/>
              <a:cs typeface="Times New Roman" panose="02020603050405020304" pitchFamily="18" charset="0"/>
            </a:endParaRPr>
          </a:p>
          <a:p>
            <a:pPr>
              <a:buClrTx/>
            </a:pPr>
            <a:r>
              <a:rPr lang="zh-CN" altLang="en-US" sz="2000" dirty="0">
                <a:latin typeface="Times New Roman" panose="02020603050405020304" pitchFamily="18" charset="0"/>
                <a:ea typeface="SimSun" charset="-122"/>
                <a:cs typeface="Times New Roman" panose="02020603050405020304" pitchFamily="18" charset="0"/>
              </a:rPr>
              <a:t>将语言设置为“中文”</a:t>
            </a:r>
            <a:endParaRPr lang="en-US" altLang="zh-CN" sz="2000" dirty="0">
              <a:latin typeface="Times New Roman" panose="02020603050405020304" pitchFamily="18" charset="0"/>
              <a:ea typeface="SimSun" charset="-122"/>
              <a:cs typeface="Times New Roman" panose="02020603050405020304" pitchFamily="18" charset="0"/>
            </a:endParaRPr>
          </a:p>
          <a:p>
            <a:pPr>
              <a:buClrTx/>
            </a:pPr>
            <a:r>
              <a:rPr lang="zh-CN" altLang="en-US" sz="2000" dirty="0">
                <a:latin typeface="Times New Roman" panose="02020603050405020304" pitchFamily="18" charset="0"/>
                <a:ea typeface="SimSun" charset="-122"/>
                <a:cs typeface="Times New Roman" panose="02020603050405020304" pitchFamily="18" charset="0"/>
              </a:rPr>
              <a:t>然后点击登录</a:t>
            </a:r>
            <a:endParaRPr lang="en-US" altLang="zh-CN" sz="2000" dirty="0">
              <a:latin typeface="Times New Roman" panose="02020603050405020304" pitchFamily="18" charset="0"/>
              <a:ea typeface="SimSun" charset="-122"/>
              <a:cs typeface="Times New Roman" panose="02020603050405020304" pitchFamily="18" charset="0"/>
            </a:endParaRPr>
          </a:p>
          <a:p>
            <a:pPr>
              <a:buClrTx/>
            </a:pPr>
            <a:r>
              <a:rPr lang="zh-CN" altLang="en-US" sz="2000" dirty="0">
                <a:latin typeface="Times New Roman" panose="02020603050405020304" pitchFamily="18" charset="0"/>
                <a:ea typeface="SimSun" charset="-122"/>
                <a:cs typeface="Times New Roman" panose="02020603050405020304" pitchFamily="18" charset="0"/>
              </a:rPr>
              <a:t>您将进入右侧 </a:t>
            </a:r>
            <a:r>
              <a:rPr lang="en-US" altLang="zh-CN" sz="2000" dirty="0">
                <a:latin typeface="Times New Roman" panose="02020603050405020304" pitchFamily="18" charset="0"/>
                <a:ea typeface="SimSun" charset="-122"/>
                <a:cs typeface="Times New Roman" panose="02020603050405020304" pitchFamily="18" charset="0"/>
              </a:rPr>
              <a:t>CQG </a:t>
            </a:r>
            <a:r>
              <a:rPr lang="zh-CN" altLang="en-US" sz="2000" dirty="0">
                <a:latin typeface="Times New Roman" panose="02020603050405020304" pitchFamily="18" charset="0"/>
                <a:ea typeface="SimSun" charset="-122"/>
                <a:cs typeface="Times New Roman" panose="02020603050405020304" pitchFamily="18" charset="0"/>
              </a:rPr>
              <a:t>主界面</a:t>
            </a:r>
            <a:endParaRPr lang="en-US" altLang="zh-CN" sz="2000" dirty="0">
              <a:latin typeface="Times New Roman" panose="02020603050405020304" pitchFamily="18" charset="0"/>
              <a:ea typeface="SimSun" charset="-122"/>
              <a:cs typeface="Times New Roman" panose="02020603050405020304" pitchFamily="18" charset="0"/>
            </a:endParaRPr>
          </a:p>
        </p:txBody>
      </p:sp>
      <p:sp>
        <p:nvSpPr>
          <p:cNvPr id="7" name="Title 3">
            <a:extLst>
              <a:ext uri="{FF2B5EF4-FFF2-40B4-BE49-F238E27FC236}">
                <a16:creationId xmlns:a16="http://schemas.microsoft.com/office/drawing/2014/main" id="{5660D94A-8964-46C6-AEBC-D929E3EF4C0C}"/>
              </a:ext>
            </a:extLst>
          </p:cNvPr>
          <p:cNvSpPr txBox="1">
            <a:spLocks/>
          </p:cNvSpPr>
          <p:nvPr/>
        </p:nvSpPr>
        <p:spPr>
          <a:xfrm>
            <a:off x="6728971" y="1496163"/>
            <a:ext cx="4064881" cy="48736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kern="1200" cap="all" baseline="0">
                <a:solidFill>
                  <a:schemeClr val="accent1">
                    <a:lumMod val="50000"/>
                  </a:schemeClr>
                </a:solidFill>
                <a:latin typeface="+mj-lt"/>
                <a:ea typeface="+mj-ea"/>
                <a:cs typeface="+mj-cs"/>
              </a:defRPr>
            </a:lvl1pPr>
          </a:lstStyle>
          <a:p>
            <a:r>
              <a:rPr lang="en-US" altLang="zh-CN" dirty="0"/>
              <a:t>CQG </a:t>
            </a:r>
            <a:r>
              <a:rPr lang="zh-CN" altLang="en-US" dirty="0"/>
              <a:t>主界面</a:t>
            </a:r>
            <a:endParaRPr lang="en-US" dirty="0"/>
          </a:p>
        </p:txBody>
      </p:sp>
      <p:sp>
        <p:nvSpPr>
          <p:cNvPr id="10" name="Slide Number Placeholder 9">
            <a:extLst>
              <a:ext uri="{FF2B5EF4-FFF2-40B4-BE49-F238E27FC236}">
                <a16:creationId xmlns:a16="http://schemas.microsoft.com/office/drawing/2014/main" id="{BB93425A-6C1A-4451-BF4F-ADA09201B5ED}"/>
              </a:ext>
            </a:extLst>
          </p:cNvPr>
          <p:cNvSpPr>
            <a:spLocks noGrp="1"/>
          </p:cNvSpPr>
          <p:nvPr>
            <p:ph type="sldNum" sz="quarter" idx="12"/>
          </p:nvPr>
        </p:nvSpPr>
        <p:spPr/>
        <p:txBody>
          <a:bodyPr/>
          <a:lstStyle/>
          <a:p>
            <a:fld id="{F36C87F6-986D-49E6-AF40-1B3A1EE8064D}" type="slidenum">
              <a:rPr lang="en-US" smtClean="0"/>
              <a:t>5</a:t>
            </a:fld>
            <a:endParaRPr lang="en-US"/>
          </a:p>
        </p:txBody>
      </p:sp>
      <p:pic>
        <p:nvPicPr>
          <p:cNvPr id="12" name="图片 4">
            <a:extLst>
              <a:ext uri="{FF2B5EF4-FFF2-40B4-BE49-F238E27FC236}">
                <a16:creationId xmlns:a16="http://schemas.microsoft.com/office/drawing/2014/main" id="{4E648016-16B8-489D-9A6E-3BE3FC3460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1412" y="152400"/>
            <a:ext cx="3117937" cy="543001"/>
          </a:xfrm>
          <a:prstGeom prst="rect">
            <a:avLst/>
          </a:prstGeom>
        </p:spPr>
      </p:pic>
      <p:pic>
        <p:nvPicPr>
          <p:cNvPr id="14" name="Picture 13">
            <a:extLst>
              <a:ext uri="{FF2B5EF4-FFF2-40B4-BE49-F238E27FC236}">
                <a16:creationId xmlns:a16="http://schemas.microsoft.com/office/drawing/2014/main" id="{98657A06-3793-4C6D-98A1-0549BE79ED2C}"/>
              </a:ext>
            </a:extLst>
          </p:cNvPr>
          <p:cNvPicPr>
            <a:picLocks noChangeAspect="1"/>
          </p:cNvPicPr>
          <p:nvPr/>
        </p:nvPicPr>
        <p:blipFill>
          <a:blip r:embed="rId5"/>
          <a:stretch>
            <a:fillRect/>
          </a:stretch>
        </p:blipFill>
        <p:spPr>
          <a:xfrm>
            <a:off x="4743325" y="2075709"/>
            <a:ext cx="7136024" cy="3962400"/>
          </a:xfrm>
          <a:prstGeom prst="rect">
            <a:avLst/>
          </a:prstGeom>
        </p:spPr>
      </p:pic>
      <p:pic>
        <p:nvPicPr>
          <p:cNvPr id="17" name="Picture 16">
            <a:extLst>
              <a:ext uri="{FF2B5EF4-FFF2-40B4-BE49-F238E27FC236}">
                <a16:creationId xmlns:a16="http://schemas.microsoft.com/office/drawing/2014/main" id="{EDE6CA32-4A7F-4202-AD39-73CE3F5A40A2}"/>
              </a:ext>
            </a:extLst>
          </p:cNvPr>
          <p:cNvPicPr>
            <a:picLocks noChangeAspect="1"/>
          </p:cNvPicPr>
          <p:nvPr/>
        </p:nvPicPr>
        <p:blipFill>
          <a:blip r:embed="rId6"/>
          <a:stretch>
            <a:fillRect/>
          </a:stretch>
        </p:blipFill>
        <p:spPr>
          <a:xfrm>
            <a:off x="525067" y="1006825"/>
            <a:ext cx="3990053" cy="3382593"/>
          </a:xfrm>
          <a:prstGeom prst="rect">
            <a:avLst/>
          </a:prstGeom>
        </p:spPr>
      </p:pic>
      <p:sp>
        <p:nvSpPr>
          <p:cNvPr id="18" name="Rectangle 17">
            <a:extLst>
              <a:ext uri="{FF2B5EF4-FFF2-40B4-BE49-F238E27FC236}">
                <a16:creationId xmlns:a16="http://schemas.microsoft.com/office/drawing/2014/main" id="{E33DE46E-FA78-4450-889F-830DE6840802}"/>
              </a:ext>
            </a:extLst>
          </p:cNvPr>
          <p:cNvSpPr/>
          <p:nvPr/>
        </p:nvSpPr>
        <p:spPr>
          <a:xfrm>
            <a:off x="4650881" y="6200360"/>
            <a:ext cx="7330436" cy="338554"/>
          </a:xfrm>
          <a:prstGeom prst="rect">
            <a:avLst/>
          </a:prstGeom>
        </p:spPr>
        <p:txBody>
          <a:bodyPr wrap="square">
            <a:spAutoFit/>
          </a:bodyPr>
          <a:lstStyle/>
          <a:p>
            <a:pPr>
              <a:buClrTx/>
            </a:pPr>
            <a:r>
              <a:rPr lang="zh-CN" altLang="en-US" sz="1600" dirty="0">
                <a:latin typeface="Times New Roman" panose="02020603050405020304" pitchFamily="18" charset="0"/>
                <a:ea typeface="SimSun" charset="-122"/>
                <a:cs typeface="Times New Roman" panose="02020603050405020304" pitchFamily="18" charset="0"/>
              </a:rPr>
              <a:t>或者您也可以在登录 </a:t>
            </a:r>
            <a:r>
              <a:rPr lang="en-US" altLang="zh-CN" sz="1600" dirty="0">
                <a:latin typeface="Times New Roman" panose="02020603050405020304" pitchFamily="18" charset="0"/>
                <a:ea typeface="SimSun" charset="-122"/>
                <a:cs typeface="Times New Roman" panose="02020603050405020304" pitchFamily="18" charset="0"/>
              </a:rPr>
              <a:t>CQG </a:t>
            </a:r>
            <a:r>
              <a:rPr lang="zh-CN" altLang="en-US" sz="1600" dirty="0">
                <a:latin typeface="Times New Roman" panose="02020603050405020304" pitchFamily="18" charset="0"/>
                <a:ea typeface="SimSun" charset="-122"/>
                <a:cs typeface="Times New Roman" panose="02020603050405020304" pitchFamily="18" charset="0"/>
              </a:rPr>
              <a:t>主界面后，在</a:t>
            </a:r>
            <a:r>
              <a:rPr lang="zh-CN" altLang="en-US" sz="1600" b="1" dirty="0">
                <a:latin typeface="Times New Roman" panose="02020603050405020304" pitchFamily="18" charset="0"/>
                <a:ea typeface="SimSun" charset="-122"/>
                <a:cs typeface="Times New Roman" panose="02020603050405020304" pitchFamily="18" charset="0"/>
              </a:rPr>
              <a:t>偏好设置</a:t>
            </a:r>
            <a:r>
              <a:rPr lang="zh-CN" altLang="en-US" sz="1600" dirty="0">
                <a:latin typeface="Times New Roman" panose="02020603050405020304" pitchFamily="18" charset="0"/>
                <a:ea typeface="SimSun" charset="-122"/>
                <a:cs typeface="Times New Roman" panose="02020603050405020304" pitchFamily="18" charset="0"/>
              </a:rPr>
              <a:t>处设置语言（请详见下页</a:t>
            </a:r>
            <a:r>
              <a:rPr lang="en-US" altLang="zh-CN" sz="1600" dirty="0">
                <a:latin typeface="Times New Roman" panose="02020603050405020304" pitchFamily="18" charset="0"/>
                <a:ea typeface="SimSun" charset="-122"/>
                <a:cs typeface="Times New Roman" panose="02020603050405020304" pitchFamily="18" charset="0"/>
              </a:rPr>
              <a:t>PPT</a:t>
            </a:r>
            <a:r>
              <a:rPr lang="zh-CN" altLang="en-US" sz="1600" dirty="0">
                <a:latin typeface="Times New Roman" panose="02020603050405020304" pitchFamily="18" charset="0"/>
                <a:ea typeface="SimSun" charset="-122"/>
                <a:cs typeface="Times New Roman" panose="02020603050405020304" pitchFamily="18" charset="0"/>
              </a:rPr>
              <a:t>）</a:t>
            </a:r>
            <a:endParaRPr lang="en-US" altLang="zh-CN" sz="1600" dirty="0">
              <a:latin typeface="Times New Roman" panose="02020603050405020304" pitchFamily="18" charset="0"/>
              <a:ea typeface="SimSun" charset="-122"/>
              <a:cs typeface="Times New Roman" panose="02020603050405020304" pitchFamily="18" charset="0"/>
            </a:endParaRPr>
          </a:p>
        </p:txBody>
      </p:sp>
      <p:sp>
        <p:nvSpPr>
          <p:cNvPr id="11" name="Slide Number Placeholder 6">
            <a:extLst>
              <a:ext uri="{FF2B5EF4-FFF2-40B4-BE49-F238E27FC236}">
                <a16:creationId xmlns:a16="http://schemas.microsoft.com/office/drawing/2014/main" id="{1154512A-B011-46C2-AD90-95D3EFD0D7B1}"/>
              </a:ext>
            </a:extLst>
          </p:cNvPr>
          <p:cNvSpPr txBox="1">
            <a:spLocks/>
          </p:cNvSpPr>
          <p:nvPr/>
        </p:nvSpPr>
        <p:spPr>
          <a:xfrm>
            <a:off x="4760910" y="6629401"/>
            <a:ext cx="2667001" cy="157723"/>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 2018 Huatai Financial USA, INC.</a:t>
            </a:r>
          </a:p>
        </p:txBody>
      </p:sp>
    </p:spTree>
    <p:extLst>
      <p:ext uri="{BB962C8B-B14F-4D97-AF65-F5344CB8AC3E}">
        <p14:creationId xmlns:p14="http://schemas.microsoft.com/office/powerpoint/2010/main" val="119226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07848AE4-C2F5-4277-BEED-D76FDACD834E}"/>
              </a:ext>
            </a:extLst>
          </p:cNvPr>
          <p:cNvSpPr>
            <a:spLocks noGrp="1"/>
          </p:cNvSpPr>
          <p:nvPr>
            <p:ph sz="half" idx="1"/>
          </p:nvPr>
        </p:nvSpPr>
        <p:spPr>
          <a:xfrm>
            <a:off x="760413" y="1828799"/>
            <a:ext cx="4877315" cy="4619627"/>
          </a:xfrm>
        </p:spPr>
        <p:txBody>
          <a:bodyPr>
            <a:normAutofit/>
          </a:bodyPr>
          <a:lstStyle/>
          <a:p>
            <a:pPr marL="45720" indent="0">
              <a:buClrTx/>
              <a:buNone/>
            </a:pPr>
            <a:r>
              <a:rPr lang="zh-CN" altLang="en-US" sz="1800" dirty="0">
                <a:latin typeface="Times New Roman" panose="02020603050405020304" pitchFamily="18" charset="0"/>
                <a:ea typeface="SimSun" charset="-122"/>
                <a:cs typeface="Times New Roman" panose="02020603050405020304" pitchFamily="18" charset="0"/>
              </a:rPr>
              <a:t>如果您的界面是英文版界面，请点击界面左下方的 </a:t>
            </a:r>
            <a:r>
              <a:rPr lang="en-US" sz="1800" b="1" dirty="0">
                <a:latin typeface="Times New Roman" panose="02020603050405020304" pitchFamily="18" charset="0"/>
                <a:ea typeface="SimSun" charset="-122"/>
                <a:cs typeface="Times New Roman" panose="02020603050405020304" pitchFamily="18" charset="0"/>
              </a:rPr>
              <a:t>P</a:t>
            </a:r>
            <a:r>
              <a:rPr lang="en-US" altLang="zh-CN" sz="1800" b="1" dirty="0">
                <a:latin typeface="Times New Roman" panose="02020603050405020304" pitchFamily="18" charset="0"/>
                <a:ea typeface="SimSun" charset="-122"/>
                <a:cs typeface="Times New Roman" panose="02020603050405020304" pitchFamily="18" charset="0"/>
              </a:rPr>
              <a:t>references </a:t>
            </a:r>
            <a:r>
              <a:rPr lang="zh-CN" altLang="en-US" sz="1800" dirty="0">
                <a:latin typeface="Times New Roman" panose="02020603050405020304" pitchFamily="18" charset="0"/>
                <a:ea typeface="SimSun" charset="-122"/>
                <a:cs typeface="Times New Roman" panose="02020603050405020304" pitchFamily="18" charset="0"/>
              </a:rPr>
              <a:t>（偏好设置），系统会弹出右侧窗口；</a:t>
            </a:r>
            <a:endParaRPr lang="en-US" altLang="zh-CN" sz="1800" dirty="0">
              <a:latin typeface="Times New Roman" panose="02020603050405020304" pitchFamily="18" charset="0"/>
              <a:ea typeface="SimSun" charset="-122"/>
              <a:cs typeface="Times New Roman" panose="02020603050405020304" pitchFamily="18" charset="0"/>
            </a:endParaRPr>
          </a:p>
          <a:p>
            <a:pPr marL="45720" indent="0">
              <a:buClrTx/>
              <a:buNone/>
            </a:pPr>
            <a:r>
              <a:rPr lang="zh-CN" altLang="en-US" sz="1800" dirty="0">
                <a:latin typeface="Times New Roman" panose="02020603050405020304" pitchFamily="18" charset="0"/>
                <a:ea typeface="SimSun" charset="-122"/>
                <a:cs typeface="Times New Roman" panose="02020603050405020304" pitchFamily="18" charset="0"/>
              </a:rPr>
              <a:t>点击 </a:t>
            </a:r>
            <a:r>
              <a:rPr lang="en-US" altLang="zh-CN" sz="1800" dirty="0">
                <a:latin typeface="Times New Roman" panose="02020603050405020304" pitchFamily="18" charset="0"/>
                <a:ea typeface="SimSun" charset="-122"/>
                <a:cs typeface="Times New Roman" panose="02020603050405020304" pitchFamily="18" charset="0"/>
              </a:rPr>
              <a:t>Language</a:t>
            </a:r>
            <a:r>
              <a:rPr lang="zh-CN" altLang="en-US" sz="1800" dirty="0">
                <a:latin typeface="Times New Roman" panose="02020603050405020304" pitchFamily="18" charset="0"/>
                <a:ea typeface="SimSun" charset="-122"/>
                <a:cs typeface="Times New Roman" panose="02020603050405020304" pitchFamily="18" charset="0"/>
              </a:rPr>
              <a:t>，选择“中文”，界面会自动更新为中文界面。</a:t>
            </a:r>
            <a:endParaRPr lang="en-US" altLang="zh-CN" sz="1800" dirty="0">
              <a:latin typeface="Times New Roman" panose="02020603050405020304" pitchFamily="18" charset="0"/>
              <a:ea typeface="SimSun" charset="-122"/>
              <a:cs typeface="Times New Roman" panose="02020603050405020304" pitchFamily="18" charset="0"/>
            </a:endParaRPr>
          </a:p>
          <a:p>
            <a:pPr marL="45720" indent="0">
              <a:buClrTx/>
              <a:buNone/>
            </a:pPr>
            <a:endParaRPr lang="en-US" altLang="zh-CN" sz="1800" dirty="0">
              <a:latin typeface="Times New Roman" panose="02020603050405020304" pitchFamily="18" charset="0"/>
              <a:ea typeface="SimSun" charset="-122"/>
              <a:cs typeface="Times New Roman" panose="02020603050405020304" pitchFamily="18" charset="0"/>
            </a:endParaRPr>
          </a:p>
          <a:p>
            <a:pPr marL="45720" indent="0">
              <a:buClrTx/>
              <a:buNone/>
            </a:pPr>
            <a:r>
              <a:rPr lang="zh-CN" altLang="en-US" sz="1800" dirty="0">
                <a:latin typeface="Times New Roman" panose="02020603050405020304" pitchFamily="18" charset="0"/>
                <a:ea typeface="SimSun" charset="-122"/>
                <a:cs typeface="Times New Roman" panose="02020603050405020304" pitchFamily="18" charset="0"/>
              </a:rPr>
              <a:t>另外，美国交易系统默认为红跌绿涨，而中国颜色则相反。您可以在右侧窗口设置：</a:t>
            </a:r>
            <a:endParaRPr lang="en-US" altLang="zh-CN" sz="1800" dirty="0">
              <a:latin typeface="Times New Roman" panose="02020603050405020304" pitchFamily="18" charset="0"/>
              <a:ea typeface="SimSun" charset="-122"/>
              <a:cs typeface="Times New Roman" panose="02020603050405020304" pitchFamily="18" charset="0"/>
            </a:endParaRPr>
          </a:p>
          <a:p>
            <a:pPr lvl="1">
              <a:buClrTx/>
            </a:pPr>
            <a:r>
              <a:rPr lang="en-US" altLang="zh-CN" sz="1800" dirty="0">
                <a:latin typeface="Times New Roman" panose="02020603050405020304" pitchFamily="18" charset="0"/>
                <a:ea typeface="SimSun" charset="-122"/>
                <a:cs typeface="Times New Roman" panose="02020603050405020304" pitchFamily="18" charset="0"/>
              </a:rPr>
              <a:t>Buy/Sell colors</a:t>
            </a:r>
          </a:p>
          <a:p>
            <a:pPr marL="502920" lvl="2" indent="0">
              <a:buClrTx/>
              <a:buNone/>
            </a:pPr>
            <a:r>
              <a:rPr lang="zh-CN" altLang="en-US" dirty="0">
                <a:latin typeface="Times New Roman" panose="02020603050405020304" pitchFamily="18" charset="0"/>
                <a:ea typeface="SimSun" charset="-122"/>
                <a:cs typeface="Times New Roman" panose="02020603050405020304" pitchFamily="18" charset="0"/>
              </a:rPr>
              <a:t>买</a:t>
            </a:r>
            <a:r>
              <a:rPr lang="en-US" altLang="zh-CN" dirty="0">
                <a:latin typeface="Times New Roman" panose="02020603050405020304" pitchFamily="18" charset="0"/>
                <a:ea typeface="SimSun" charset="-122"/>
                <a:cs typeface="Times New Roman" panose="02020603050405020304" pitchFamily="18" charset="0"/>
              </a:rPr>
              <a:t>/</a:t>
            </a:r>
            <a:r>
              <a:rPr lang="zh-CN" altLang="en-US" dirty="0">
                <a:latin typeface="Times New Roman" panose="02020603050405020304" pitchFamily="18" charset="0"/>
                <a:ea typeface="SimSun" charset="-122"/>
                <a:cs typeface="Times New Roman" panose="02020603050405020304" pitchFamily="18" charset="0"/>
              </a:rPr>
              <a:t>卖颜色（持仓信息的颜色）</a:t>
            </a:r>
            <a:endParaRPr lang="en-US" altLang="zh-CN" dirty="0">
              <a:latin typeface="Times New Roman" panose="02020603050405020304" pitchFamily="18" charset="0"/>
              <a:ea typeface="SimSun" charset="-122"/>
              <a:cs typeface="Times New Roman" panose="02020603050405020304" pitchFamily="18" charset="0"/>
            </a:endParaRPr>
          </a:p>
          <a:p>
            <a:pPr lvl="1">
              <a:buClrTx/>
            </a:pPr>
            <a:r>
              <a:rPr lang="en-US" altLang="zh-CN" sz="1800" dirty="0">
                <a:latin typeface="Times New Roman" panose="02020603050405020304" pitchFamily="18" charset="0"/>
                <a:ea typeface="SimSun" charset="-122"/>
                <a:cs typeface="Times New Roman" panose="02020603050405020304" pitchFamily="18" charset="0"/>
              </a:rPr>
              <a:t>Price movement colors</a:t>
            </a:r>
          </a:p>
          <a:p>
            <a:pPr marL="502920" lvl="2" indent="0">
              <a:buClrTx/>
              <a:buNone/>
            </a:pPr>
            <a:r>
              <a:rPr lang="zh-CN" altLang="en-US" dirty="0">
                <a:latin typeface="Times New Roman" panose="02020603050405020304" pitchFamily="18" charset="0"/>
                <a:ea typeface="SimSun" charset="-122"/>
                <a:cs typeface="Times New Roman" panose="02020603050405020304" pitchFamily="18" charset="0"/>
              </a:rPr>
              <a:t>涨</a:t>
            </a:r>
            <a:r>
              <a:rPr lang="en-US" altLang="zh-CN" dirty="0">
                <a:latin typeface="Times New Roman" panose="02020603050405020304" pitchFamily="18" charset="0"/>
                <a:ea typeface="SimSun" charset="-122"/>
                <a:cs typeface="Times New Roman" panose="02020603050405020304" pitchFamily="18" charset="0"/>
              </a:rPr>
              <a:t>/</a:t>
            </a:r>
            <a:r>
              <a:rPr lang="zh-CN" altLang="en-US" dirty="0">
                <a:latin typeface="Times New Roman" panose="02020603050405020304" pitchFamily="18" charset="0"/>
                <a:ea typeface="SimSun" charset="-122"/>
                <a:cs typeface="Times New Roman" panose="02020603050405020304" pitchFamily="18" charset="0"/>
              </a:rPr>
              <a:t>跌颜色（价格涨跌的颜色） </a:t>
            </a:r>
            <a:endParaRPr lang="en-US" altLang="zh-CN" dirty="0">
              <a:latin typeface="Times New Roman" panose="02020603050405020304" pitchFamily="18" charset="0"/>
              <a:ea typeface="SimSun" charset="-122"/>
              <a:cs typeface="Times New Roman" panose="02020603050405020304" pitchFamily="18" charset="0"/>
            </a:endParaRPr>
          </a:p>
        </p:txBody>
      </p:sp>
      <p:sp>
        <p:nvSpPr>
          <p:cNvPr id="6" name="Title 2">
            <a:extLst>
              <a:ext uri="{FF2B5EF4-FFF2-40B4-BE49-F238E27FC236}">
                <a16:creationId xmlns:a16="http://schemas.microsoft.com/office/drawing/2014/main" id="{1B309E86-4889-49C6-B8A7-2A2A0FDBD782}"/>
              </a:ext>
            </a:extLst>
          </p:cNvPr>
          <p:cNvSpPr txBox="1">
            <a:spLocks/>
          </p:cNvSpPr>
          <p:nvPr/>
        </p:nvSpPr>
        <p:spPr>
          <a:xfrm>
            <a:off x="1217614" y="838200"/>
            <a:ext cx="9753600" cy="7620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cap="all" baseline="0">
                <a:solidFill>
                  <a:schemeClr val="accent1">
                    <a:lumMod val="50000"/>
                  </a:schemeClr>
                </a:solidFill>
                <a:latin typeface="+mj-lt"/>
                <a:ea typeface="+mj-ea"/>
                <a:cs typeface="+mj-cs"/>
              </a:defRPr>
            </a:lvl1pPr>
          </a:lstStyle>
          <a:p>
            <a:r>
              <a:rPr lang="zh-CN" altLang="en-US" dirty="0"/>
              <a:t>设置语言</a:t>
            </a:r>
            <a:r>
              <a:rPr lang="en-US" altLang="zh-CN" dirty="0"/>
              <a:t>&amp;</a:t>
            </a:r>
            <a:r>
              <a:rPr lang="zh-CN" altLang="en-US" dirty="0"/>
              <a:t>颜色</a:t>
            </a:r>
            <a:endParaRPr lang="en-US" dirty="0"/>
          </a:p>
        </p:txBody>
      </p:sp>
      <p:sp>
        <p:nvSpPr>
          <p:cNvPr id="9" name="Slide Number Placeholder 8">
            <a:extLst>
              <a:ext uri="{FF2B5EF4-FFF2-40B4-BE49-F238E27FC236}">
                <a16:creationId xmlns:a16="http://schemas.microsoft.com/office/drawing/2014/main" id="{4F0B8E2B-9AAA-495F-9E30-33B10F25BAC9}"/>
              </a:ext>
            </a:extLst>
          </p:cNvPr>
          <p:cNvSpPr>
            <a:spLocks noGrp="1"/>
          </p:cNvSpPr>
          <p:nvPr>
            <p:ph type="sldNum" sz="quarter" idx="12"/>
          </p:nvPr>
        </p:nvSpPr>
        <p:spPr/>
        <p:txBody>
          <a:bodyPr/>
          <a:lstStyle/>
          <a:p>
            <a:fld id="{F36C87F6-986D-49E6-AF40-1B3A1EE8064D}" type="slidenum">
              <a:rPr lang="en-US" smtClean="0"/>
              <a:t>6</a:t>
            </a:fld>
            <a:endParaRPr lang="en-US"/>
          </a:p>
        </p:txBody>
      </p:sp>
      <p:pic>
        <p:nvPicPr>
          <p:cNvPr id="11" name="图片 4">
            <a:extLst>
              <a:ext uri="{FF2B5EF4-FFF2-40B4-BE49-F238E27FC236}">
                <a16:creationId xmlns:a16="http://schemas.microsoft.com/office/drawing/2014/main" id="{3FBEC2A6-8CF1-4795-92D7-6C219379B3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1412" y="152400"/>
            <a:ext cx="3117937" cy="543001"/>
          </a:xfrm>
          <a:prstGeom prst="rect">
            <a:avLst/>
          </a:prstGeom>
        </p:spPr>
      </p:pic>
      <p:pic>
        <p:nvPicPr>
          <p:cNvPr id="12" name="Picture 11">
            <a:extLst>
              <a:ext uri="{FF2B5EF4-FFF2-40B4-BE49-F238E27FC236}">
                <a16:creationId xmlns:a16="http://schemas.microsoft.com/office/drawing/2014/main" id="{CF84A6E9-34BC-4626-8FAE-11A71BCF7FF9}"/>
              </a:ext>
            </a:extLst>
          </p:cNvPr>
          <p:cNvPicPr>
            <a:picLocks noChangeAspect="1"/>
          </p:cNvPicPr>
          <p:nvPr/>
        </p:nvPicPr>
        <p:blipFill>
          <a:blip r:embed="rId4"/>
          <a:stretch>
            <a:fillRect/>
          </a:stretch>
        </p:blipFill>
        <p:spPr>
          <a:xfrm>
            <a:off x="6551097" y="1816100"/>
            <a:ext cx="4420630" cy="4114800"/>
          </a:xfrm>
          <a:prstGeom prst="rect">
            <a:avLst/>
          </a:prstGeom>
        </p:spPr>
      </p:pic>
      <p:sp>
        <p:nvSpPr>
          <p:cNvPr id="7" name="Slide Number Placeholder 6">
            <a:extLst>
              <a:ext uri="{FF2B5EF4-FFF2-40B4-BE49-F238E27FC236}">
                <a16:creationId xmlns:a16="http://schemas.microsoft.com/office/drawing/2014/main" id="{5A494EA9-A8FA-4B58-BE15-9ACCC7EC4090}"/>
              </a:ext>
            </a:extLst>
          </p:cNvPr>
          <p:cNvSpPr txBox="1">
            <a:spLocks/>
          </p:cNvSpPr>
          <p:nvPr/>
        </p:nvSpPr>
        <p:spPr>
          <a:xfrm>
            <a:off x="4760910" y="6629401"/>
            <a:ext cx="2667001" cy="157723"/>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 2018 Huatai Financial USA, INC.</a:t>
            </a:r>
          </a:p>
        </p:txBody>
      </p:sp>
    </p:spTree>
    <p:extLst>
      <p:ext uri="{BB962C8B-B14F-4D97-AF65-F5344CB8AC3E}">
        <p14:creationId xmlns:p14="http://schemas.microsoft.com/office/powerpoint/2010/main" val="4054230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1412" y="579438"/>
            <a:ext cx="9758142" cy="944562"/>
          </a:xfrm>
        </p:spPr>
        <p:txBody>
          <a:bodyPr>
            <a:normAutofit/>
          </a:bodyPr>
          <a:lstStyle/>
          <a:p>
            <a:pPr algn="ctr"/>
            <a:r>
              <a:rPr lang="zh-CN" altLang="en-US" sz="3200" dirty="0">
                <a:latin typeface="Times New Roman" panose="02020603050405020304" pitchFamily="18" charset="0"/>
                <a:cs typeface="Times New Roman" panose="02020603050405020304" pitchFamily="18" charset="0"/>
              </a:rPr>
              <a:t>自由组合平台页面，也可使用系统默认页面</a:t>
            </a:r>
            <a:br>
              <a:rPr lang="en-US" altLang="zh-CN" sz="3200" dirty="0">
                <a:latin typeface="Times New Roman" panose="02020603050405020304" pitchFamily="18" charset="0"/>
                <a:cs typeface="Times New Roman" panose="02020603050405020304" pitchFamily="18" charset="0"/>
              </a:rPr>
            </a:br>
            <a:r>
              <a:rPr lang="zh-CN" altLang="en-US" sz="2000" dirty="0">
                <a:latin typeface="Times New Roman" panose="02020603050405020304" pitchFamily="18" charset="0"/>
                <a:cs typeface="Times New Roman" panose="02020603050405020304" pitchFamily="18" charset="0"/>
              </a:rPr>
              <a:t>重点介绍 </a:t>
            </a:r>
            <a:r>
              <a:rPr lang="en-US" altLang="zh-CN" sz="2000" dirty="0">
                <a:latin typeface="Times New Roman" panose="02020603050405020304" pitchFamily="18" charset="0"/>
                <a:cs typeface="Times New Roman" panose="02020603050405020304" pitchFamily="18" charset="0"/>
              </a:rPr>
              <a:t>- Trading </a:t>
            </a:r>
            <a:r>
              <a:rPr lang="zh-CN" altLang="en-US" sz="2000" dirty="0">
                <a:latin typeface="Times New Roman" panose="02020603050405020304" pitchFamily="18" charset="0"/>
                <a:cs typeface="Times New Roman" panose="02020603050405020304" pitchFamily="18" charset="0"/>
              </a:rPr>
              <a:t>默认页面</a:t>
            </a:r>
            <a:endParaRPr lang="en-US" sz="20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D32C9638-3CF1-4141-8937-03AEB70D7DE3}"/>
              </a:ext>
            </a:extLst>
          </p:cNvPr>
          <p:cNvPicPr>
            <a:picLocks noChangeAspect="1"/>
          </p:cNvPicPr>
          <p:nvPr/>
        </p:nvPicPr>
        <p:blipFill>
          <a:blip r:embed="rId3"/>
          <a:stretch>
            <a:fillRect/>
          </a:stretch>
        </p:blipFill>
        <p:spPr>
          <a:xfrm>
            <a:off x="1670512" y="1501927"/>
            <a:ext cx="8847800" cy="5051273"/>
          </a:xfrm>
          <a:prstGeom prst="rect">
            <a:avLst/>
          </a:prstGeom>
        </p:spPr>
      </p:pic>
      <p:sp>
        <p:nvSpPr>
          <p:cNvPr id="7" name="Slide Number Placeholder 6">
            <a:extLst>
              <a:ext uri="{FF2B5EF4-FFF2-40B4-BE49-F238E27FC236}">
                <a16:creationId xmlns:a16="http://schemas.microsoft.com/office/drawing/2014/main" id="{A20B0139-E92E-4BB2-AD47-BA32E2EC9A03}"/>
              </a:ext>
            </a:extLst>
          </p:cNvPr>
          <p:cNvSpPr>
            <a:spLocks noGrp="1"/>
          </p:cNvSpPr>
          <p:nvPr>
            <p:ph type="sldNum" sz="quarter" idx="12"/>
          </p:nvPr>
        </p:nvSpPr>
        <p:spPr/>
        <p:txBody>
          <a:bodyPr/>
          <a:lstStyle/>
          <a:p>
            <a:fld id="{F36C87F6-986D-49E6-AF40-1B3A1EE8064D}" type="slidenum">
              <a:rPr lang="en-US" smtClean="0"/>
              <a:t>7</a:t>
            </a:fld>
            <a:endParaRPr lang="en-US"/>
          </a:p>
        </p:txBody>
      </p:sp>
      <p:pic>
        <p:nvPicPr>
          <p:cNvPr id="9" name="图片 4">
            <a:extLst>
              <a:ext uri="{FF2B5EF4-FFF2-40B4-BE49-F238E27FC236}">
                <a16:creationId xmlns:a16="http://schemas.microsoft.com/office/drawing/2014/main" id="{CA958BA7-4E63-4DE0-8283-EF8FF87303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1412" y="152400"/>
            <a:ext cx="3117937" cy="543001"/>
          </a:xfrm>
          <a:prstGeom prst="rect">
            <a:avLst/>
          </a:prstGeom>
        </p:spPr>
      </p:pic>
      <p:sp>
        <p:nvSpPr>
          <p:cNvPr id="6" name="Slide Number Placeholder 6">
            <a:extLst>
              <a:ext uri="{FF2B5EF4-FFF2-40B4-BE49-F238E27FC236}">
                <a16:creationId xmlns:a16="http://schemas.microsoft.com/office/drawing/2014/main" id="{4A064DC0-5A7C-43E0-A0D0-49CDF4062BD8}"/>
              </a:ext>
            </a:extLst>
          </p:cNvPr>
          <p:cNvSpPr txBox="1">
            <a:spLocks/>
          </p:cNvSpPr>
          <p:nvPr/>
        </p:nvSpPr>
        <p:spPr>
          <a:xfrm>
            <a:off x="4760910" y="6629401"/>
            <a:ext cx="2667001" cy="157723"/>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 2018 Huatai Financial USA, INC.</a:t>
            </a:r>
          </a:p>
        </p:txBody>
      </p:sp>
    </p:spTree>
    <p:extLst>
      <p:ext uri="{BB962C8B-B14F-4D97-AF65-F5344CB8AC3E}">
        <p14:creationId xmlns:p14="http://schemas.microsoft.com/office/powerpoint/2010/main" val="1158751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3CCF842-AC6E-4A13-ACA8-1EC6058D8409}"/>
              </a:ext>
            </a:extLst>
          </p:cNvPr>
          <p:cNvPicPr>
            <a:picLocks noGrp="1" noChangeAspect="1"/>
          </p:cNvPicPr>
          <p:nvPr>
            <p:ph sz="half" idx="1"/>
          </p:nvPr>
        </p:nvPicPr>
        <p:blipFill>
          <a:blip r:embed="rId2"/>
          <a:stretch>
            <a:fillRect/>
          </a:stretch>
        </p:blipFill>
        <p:spPr>
          <a:xfrm>
            <a:off x="114740" y="228600"/>
            <a:ext cx="11933613" cy="6536228"/>
          </a:xfrm>
        </p:spPr>
      </p:pic>
      <p:sp>
        <p:nvSpPr>
          <p:cNvPr id="5" name="Slide Number Placeholder 4">
            <a:extLst>
              <a:ext uri="{FF2B5EF4-FFF2-40B4-BE49-F238E27FC236}">
                <a16:creationId xmlns:a16="http://schemas.microsoft.com/office/drawing/2014/main" id="{EF7B78BE-A118-49AD-8FBF-F50D73F38354}"/>
              </a:ext>
            </a:extLst>
          </p:cNvPr>
          <p:cNvSpPr>
            <a:spLocks noGrp="1"/>
          </p:cNvSpPr>
          <p:nvPr>
            <p:ph type="sldNum" sz="quarter" idx="12"/>
          </p:nvPr>
        </p:nvSpPr>
        <p:spPr/>
        <p:txBody>
          <a:bodyPr/>
          <a:lstStyle/>
          <a:p>
            <a:fld id="{F36C87F6-986D-49E6-AF40-1B3A1EE8064D}" type="slidenum">
              <a:rPr lang="en-US" smtClean="0"/>
              <a:t>8</a:t>
            </a:fld>
            <a:endParaRPr lang="en-US"/>
          </a:p>
        </p:txBody>
      </p:sp>
      <p:sp>
        <p:nvSpPr>
          <p:cNvPr id="4" name="Slide Number Placeholder 6">
            <a:extLst>
              <a:ext uri="{FF2B5EF4-FFF2-40B4-BE49-F238E27FC236}">
                <a16:creationId xmlns:a16="http://schemas.microsoft.com/office/drawing/2014/main" id="{FED5D470-98C8-4F48-A454-9DABDCBA09BB}"/>
              </a:ext>
            </a:extLst>
          </p:cNvPr>
          <p:cNvSpPr txBox="1">
            <a:spLocks/>
          </p:cNvSpPr>
          <p:nvPr/>
        </p:nvSpPr>
        <p:spPr>
          <a:xfrm>
            <a:off x="4760910" y="6629401"/>
            <a:ext cx="2667001" cy="157723"/>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 2018 Huatai Financial USA, INC.</a:t>
            </a:r>
          </a:p>
        </p:txBody>
      </p:sp>
    </p:spTree>
    <p:extLst>
      <p:ext uri="{BB962C8B-B14F-4D97-AF65-F5344CB8AC3E}">
        <p14:creationId xmlns:p14="http://schemas.microsoft.com/office/powerpoint/2010/main" val="102207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191CCF4-553C-4A1E-95DA-82EFEE7EA24E}"/>
              </a:ext>
            </a:extLst>
          </p:cNvPr>
          <p:cNvSpPr txBox="1">
            <a:spLocks/>
          </p:cNvSpPr>
          <p:nvPr/>
        </p:nvSpPr>
        <p:spPr>
          <a:xfrm>
            <a:off x="1217612" y="1798638"/>
            <a:ext cx="9753600" cy="4830762"/>
          </a:xfrm>
          <a:prstGeom prst="rect">
            <a:avLst/>
          </a:prstGeom>
        </p:spPr>
        <p:txBody>
          <a:bodyPr vert="horz" lIns="91440" tIns="45720" rIns="91440" bIns="45720" numCol="1" rtlCol="0">
            <a:normAutofit/>
          </a:bodyPr>
          <a:lstStyle>
            <a:lvl1pPr marL="274320" indent="-228600" algn="l" defTabSz="914400" rtl="0" eaLnBrk="1" latinLnBrk="0" hangingPunct="1">
              <a:lnSpc>
                <a:spcPct val="90000"/>
              </a:lnSpc>
              <a:spcBef>
                <a:spcPts val="1800"/>
              </a:spcBef>
              <a:buClr>
                <a:schemeClr val="accent1">
                  <a:lumMod val="50000"/>
                </a:schemeClr>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Clr>
                <a:schemeClr val="accent1">
                  <a:lumMod val="50000"/>
                </a:schemeClr>
              </a:buClr>
              <a:buSzPct val="80000"/>
              <a:buFont typeface="Arial" pitchFamily="34" charset="0"/>
              <a:buChar char="•"/>
              <a:defRPr sz="1600" kern="1200" baseline="0">
                <a:solidFill>
                  <a:schemeClr val="tx1"/>
                </a:solidFill>
                <a:latin typeface="+mn-lt"/>
                <a:ea typeface="+mn-ea"/>
                <a:cs typeface="+mn-cs"/>
              </a:defRPr>
            </a:lvl7pPr>
            <a:lvl8pPr marL="1874520" indent="-228600" algn="l" defTabSz="914400" rtl="0" eaLnBrk="1" latinLnBrk="0" hangingPunct="1">
              <a:spcBef>
                <a:spcPts val="600"/>
              </a:spcBef>
              <a:buClr>
                <a:schemeClr val="accent1">
                  <a:lumMod val="50000"/>
                </a:schemeClr>
              </a:buClr>
              <a:buSzPct val="80000"/>
              <a:buFont typeface="Arial" pitchFamily="34" charset="0"/>
              <a:buChar char="•"/>
              <a:defRPr sz="1600" kern="1200" baseline="0">
                <a:solidFill>
                  <a:schemeClr val="tx1"/>
                </a:solidFill>
                <a:latin typeface="+mn-lt"/>
                <a:ea typeface="+mn-ea"/>
                <a:cs typeface="+mn-cs"/>
              </a:defRPr>
            </a:lvl8pPr>
            <a:lvl9pPr marL="1874520" indent="0" algn="l" defTabSz="914400" rtl="0" eaLnBrk="1" latinLnBrk="0" hangingPunct="1">
              <a:spcBef>
                <a:spcPts val="600"/>
              </a:spcBef>
              <a:buClr>
                <a:schemeClr val="accent1">
                  <a:lumMod val="50000"/>
                </a:schemeClr>
              </a:buClr>
              <a:buSzPct val="80000"/>
              <a:buFont typeface="Arial" pitchFamily="34" charset="0"/>
              <a:buNone/>
              <a:defRPr sz="1600" kern="1200" baseline="0">
                <a:solidFill>
                  <a:schemeClr val="tx1"/>
                </a:solidFill>
                <a:latin typeface="+mn-lt"/>
                <a:ea typeface="+mn-ea"/>
                <a:cs typeface="+mn-cs"/>
              </a:defRPr>
            </a:lvl9pPr>
          </a:lstStyle>
          <a:p>
            <a:pPr>
              <a:buClrTx/>
              <a:buFont typeface="Wingdings" panose="05000000000000000000" pitchFamily="2" charset="2"/>
              <a:buChar char="Ø"/>
            </a:pPr>
            <a:r>
              <a:rPr lang="zh-CN" altLang="en-US" sz="2000" dirty="0">
                <a:latin typeface="SimSun" charset="-122"/>
                <a:ea typeface="SimSun" charset="-122"/>
              </a:rPr>
              <a:t>申请账号流程、登录界面、设置语言、主界面介绍</a:t>
            </a:r>
            <a:endParaRPr lang="en-US" altLang="zh-CN" sz="2000" dirty="0">
              <a:latin typeface="SimSun" charset="-122"/>
              <a:ea typeface="SimSun" charset="-122"/>
            </a:endParaRPr>
          </a:p>
          <a:p>
            <a:pPr>
              <a:buClrTx/>
              <a:buFont typeface="Wingdings" panose="05000000000000000000" pitchFamily="2" charset="2"/>
              <a:buChar char="Ø"/>
            </a:pPr>
            <a:r>
              <a:rPr lang="zh-CN" altLang="en-US" sz="2000" b="1" dirty="0">
                <a:solidFill>
                  <a:srgbClr val="DE4A4A"/>
                </a:solidFill>
                <a:latin typeface="SimSun" charset="-122"/>
                <a:ea typeface="SimSun" charset="-122"/>
              </a:rPr>
              <a:t>导航栏（偏好设置、代码列表、添加和关联小工具）</a:t>
            </a:r>
            <a:endParaRPr lang="en-US" altLang="zh-CN" sz="2000" b="1" dirty="0">
              <a:solidFill>
                <a:srgbClr val="DE4A4A"/>
              </a:solidFill>
              <a:latin typeface="SimSun" charset="-122"/>
              <a:ea typeface="SimSun" charset="-122"/>
            </a:endParaRPr>
          </a:p>
          <a:p>
            <a:pPr>
              <a:buClrTx/>
              <a:buFont typeface="Wingdings" panose="05000000000000000000" pitchFamily="2" charset="2"/>
              <a:buChar char="Ø"/>
            </a:pPr>
            <a:r>
              <a:rPr lang="zh-CN" altLang="en-US" sz="2000" dirty="0">
                <a:latin typeface="SimSun" charset="-122"/>
                <a:ea typeface="SimSun" charset="-122"/>
              </a:rPr>
              <a:t>页面（由小工具组成）</a:t>
            </a:r>
            <a:endParaRPr lang="en-US" altLang="zh-CN" sz="2000" dirty="0">
              <a:latin typeface="SimSun" charset="-122"/>
              <a:ea typeface="SimSun" charset="-122"/>
            </a:endParaRPr>
          </a:p>
          <a:p>
            <a:pPr lvl="1">
              <a:buClrTx/>
            </a:pPr>
            <a:r>
              <a:rPr lang="zh-CN" altLang="en-US" dirty="0">
                <a:latin typeface="SimSun" charset="-122"/>
                <a:ea typeface="SimSun" charset="-122"/>
              </a:rPr>
              <a:t>实时行情</a:t>
            </a:r>
            <a:endParaRPr lang="en-US" altLang="zh-CN" dirty="0">
              <a:latin typeface="SimSun" charset="-122"/>
              <a:ea typeface="SimSun" charset="-122"/>
            </a:endParaRPr>
          </a:p>
          <a:p>
            <a:pPr lvl="1">
              <a:buClrTx/>
            </a:pPr>
            <a:r>
              <a:rPr lang="zh-CN" altLang="en-US" dirty="0">
                <a:latin typeface="SimSun" charset="-122"/>
                <a:ea typeface="SimSun" charset="-122"/>
              </a:rPr>
              <a:t>下单窗口、订单</a:t>
            </a:r>
            <a:r>
              <a:rPr lang="en-US" altLang="zh-CN" dirty="0">
                <a:latin typeface="SimSun" charset="-122"/>
                <a:ea typeface="SimSun" charset="-122"/>
              </a:rPr>
              <a:t>/</a:t>
            </a:r>
            <a:r>
              <a:rPr lang="zh-CN" altLang="en-US" dirty="0">
                <a:latin typeface="SimSun" charset="-122"/>
                <a:ea typeface="SimSun" charset="-122"/>
              </a:rPr>
              <a:t>持仓、账户概要</a:t>
            </a:r>
            <a:endParaRPr lang="en-US" altLang="zh-CN" dirty="0">
              <a:latin typeface="SimSun" charset="-122"/>
              <a:ea typeface="SimSun" charset="-122"/>
            </a:endParaRPr>
          </a:p>
          <a:p>
            <a:pPr lvl="1">
              <a:buClrTx/>
            </a:pPr>
            <a:r>
              <a:rPr lang="zh-CN" altLang="en-US" dirty="0">
                <a:latin typeface="SimSun" charset="-122"/>
                <a:ea typeface="SimSun" charset="-122"/>
              </a:rPr>
              <a:t>图表</a:t>
            </a:r>
            <a:r>
              <a:rPr lang="en-US" altLang="zh-CN" dirty="0">
                <a:latin typeface="SimSun" charset="-122"/>
                <a:ea typeface="SimSun" charset="-122"/>
              </a:rPr>
              <a:t>&amp;</a:t>
            </a:r>
            <a:r>
              <a:rPr lang="zh-CN" altLang="en-US" dirty="0">
                <a:latin typeface="SimSun" charset="-122"/>
                <a:ea typeface="SimSun" charset="-122"/>
              </a:rPr>
              <a:t>分析指标</a:t>
            </a:r>
            <a:endParaRPr lang="en-US" altLang="zh-CN" dirty="0">
              <a:latin typeface="SimSun" charset="-122"/>
              <a:ea typeface="SimSun" charset="-122"/>
            </a:endParaRPr>
          </a:p>
          <a:p>
            <a:pPr lvl="1">
              <a:buClrTx/>
            </a:pPr>
            <a:r>
              <a:rPr lang="zh-CN" altLang="en-US" dirty="0">
                <a:latin typeface="SimSun" charset="-122"/>
                <a:ea typeface="SimSun" charset="-122"/>
              </a:rPr>
              <a:t>期权</a:t>
            </a:r>
            <a:endParaRPr lang="en-US" altLang="zh-CN" dirty="0">
              <a:latin typeface="SimSun" charset="-122"/>
              <a:ea typeface="SimSun" charset="-122"/>
            </a:endParaRPr>
          </a:p>
          <a:p>
            <a:pPr lvl="1">
              <a:buClrTx/>
            </a:pPr>
            <a:r>
              <a:rPr lang="zh-CN" altLang="en-US" dirty="0">
                <a:latin typeface="SimSun" charset="-122"/>
                <a:ea typeface="SimSun" charset="-122"/>
              </a:rPr>
              <a:t>新闻</a:t>
            </a:r>
            <a:endParaRPr lang="en-US" altLang="zh-CN" dirty="0">
              <a:latin typeface="SimSun" charset="-122"/>
              <a:ea typeface="SimSun" charset="-122"/>
            </a:endParaRPr>
          </a:p>
          <a:p>
            <a:pPr>
              <a:buClrTx/>
              <a:buFont typeface="Wingdings" panose="05000000000000000000" pitchFamily="2" charset="2"/>
              <a:buChar char="Ø"/>
            </a:pPr>
            <a:r>
              <a:rPr lang="zh-CN" altLang="en-US" sz="2000" dirty="0">
                <a:latin typeface="SimSun" charset="-122"/>
                <a:ea typeface="SimSun" charset="-122"/>
              </a:rPr>
              <a:t>手机版</a:t>
            </a:r>
            <a:endParaRPr lang="en-US" altLang="zh-CN" sz="2000" dirty="0">
              <a:latin typeface="SimSun" charset="-122"/>
              <a:ea typeface="SimSun" charset="-122"/>
            </a:endParaRPr>
          </a:p>
          <a:p>
            <a:pPr>
              <a:buClrTx/>
              <a:buFont typeface="Wingdings" panose="05000000000000000000" pitchFamily="2" charset="2"/>
              <a:buChar char="Ø"/>
            </a:pPr>
            <a:r>
              <a:rPr lang="zh-CN" altLang="en-US" sz="2000" dirty="0">
                <a:latin typeface="SimSun" charset="-122"/>
                <a:ea typeface="SimSun" charset="-122"/>
              </a:rPr>
              <a:t>联系我们</a:t>
            </a:r>
            <a:endParaRPr lang="en-US" altLang="zh-CN" sz="2000" dirty="0">
              <a:latin typeface="SimSun" charset="-122"/>
              <a:ea typeface="SimSun" charset="-122"/>
            </a:endParaRPr>
          </a:p>
          <a:p>
            <a:pPr>
              <a:buClrTx/>
              <a:buFont typeface="Wingdings" panose="05000000000000000000" pitchFamily="2" charset="2"/>
              <a:buChar char="Ø"/>
            </a:pPr>
            <a:endParaRPr lang="en-US" dirty="0"/>
          </a:p>
          <a:p>
            <a:pPr>
              <a:buClrTx/>
              <a:buFont typeface="Wingdings" panose="05000000000000000000" pitchFamily="2" charset="2"/>
              <a:buChar char="Ø"/>
            </a:pPr>
            <a:endParaRPr lang="en-US" dirty="0"/>
          </a:p>
        </p:txBody>
      </p:sp>
      <p:sp>
        <p:nvSpPr>
          <p:cNvPr id="5" name="Title 2">
            <a:extLst>
              <a:ext uri="{FF2B5EF4-FFF2-40B4-BE49-F238E27FC236}">
                <a16:creationId xmlns:a16="http://schemas.microsoft.com/office/drawing/2014/main" id="{9B6B5A27-1610-493E-845E-157CF5817E28}"/>
              </a:ext>
            </a:extLst>
          </p:cNvPr>
          <p:cNvSpPr txBox="1">
            <a:spLocks/>
          </p:cNvSpPr>
          <p:nvPr/>
        </p:nvSpPr>
        <p:spPr>
          <a:xfrm>
            <a:off x="1217614" y="838200"/>
            <a:ext cx="9753600" cy="7620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cap="all" baseline="0">
                <a:solidFill>
                  <a:schemeClr val="accent1">
                    <a:lumMod val="50000"/>
                  </a:schemeClr>
                </a:solidFill>
                <a:latin typeface="+mj-lt"/>
                <a:ea typeface="+mj-ea"/>
                <a:cs typeface="+mj-cs"/>
              </a:defRPr>
            </a:lvl1pPr>
          </a:lstStyle>
          <a:p>
            <a:r>
              <a:rPr lang="zh-CN" altLang="en-US" dirty="0"/>
              <a:t>要点概览</a:t>
            </a:r>
            <a:endParaRPr lang="en-US" dirty="0"/>
          </a:p>
        </p:txBody>
      </p:sp>
      <p:sp>
        <p:nvSpPr>
          <p:cNvPr id="7" name="Slide Number Placeholder 6">
            <a:extLst>
              <a:ext uri="{FF2B5EF4-FFF2-40B4-BE49-F238E27FC236}">
                <a16:creationId xmlns:a16="http://schemas.microsoft.com/office/drawing/2014/main" id="{208EA56C-5478-46CE-B792-2635A32761E0}"/>
              </a:ext>
            </a:extLst>
          </p:cNvPr>
          <p:cNvSpPr>
            <a:spLocks noGrp="1"/>
          </p:cNvSpPr>
          <p:nvPr>
            <p:ph type="sldNum" sz="quarter" idx="12"/>
          </p:nvPr>
        </p:nvSpPr>
        <p:spPr/>
        <p:txBody>
          <a:bodyPr/>
          <a:lstStyle/>
          <a:p>
            <a:fld id="{F36C87F6-986D-49E6-AF40-1B3A1EE8064D}" type="slidenum">
              <a:rPr lang="en-US" smtClean="0"/>
              <a:t>9</a:t>
            </a:fld>
            <a:endParaRPr lang="en-US"/>
          </a:p>
        </p:txBody>
      </p:sp>
      <p:pic>
        <p:nvPicPr>
          <p:cNvPr id="8" name="图片 4">
            <a:extLst>
              <a:ext uri="{FF2B5EF4-FFF2-40B4-BE49-F238E27FC236}">
                <a16:creationId xmlns:a16="http://schemas.microsoft.com/office/drawing/2014/main" id="{7DA275FB-EB9A-4591-8624-2FA705DE55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1412" y="152400"/>
            <a:ext cx="3117937" cy="543001"/>
          </a:xfrm>
          <a:prstGeom prst="rect">
            <a:avLst/>
          </a:prstGeom>
        </p:spPr>
      </p:pic>
      <p:sp>
        <p:nvSpPr>
          <p:cNvPr id="6" name="Slide Number Placeholder 6">
            <a:extLst>
              <a:ext uri="{FF2B5EF4-FFF2-40B4-BE49-F238E27FC236}">
                <a16:creationId xmlns:a16="http://schemas.microsoft.com/office/drawing/2014/main" id="{2EEEB886-B7B0-4419-96CD-08C8975B0A25}"/>
              </a:ext>
            </a:extLst>
          </p:cNvPr>
          <p:cNvSpPr txBox="1">
            <a:spLocks/>
          </p:cNvSpPr>
          <p:nvPr/>
        </p:nvSpPr>
        <p:spPr>
          <a:xfrm>
            <a:off x="4760910" y="6629401"/>
            <a:ext cx="2667001" cy="157723"/>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 2018 Huatai Financial USA, INC.</a:t>
            </a:r>
          </a:p>
        </p:txBody>
      </p:sp>
    </p:spTree>
    <p:extLst>
      <p:ext uri="{BB962C8B-B14F-4D97-AF65-F5344CB8AC3E}">
        <p14:creationId xmlns:p14="http://schemas.microsoft.com/office/powerpoint/2010/main" val="2324995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orld country report present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400"/>
        </a:defPPr>
      </a:lstStyle>
      <a:style>
        <a:lnRef idx="1">
          <a:schemeClr val="accent1"/>
        </a:lnRef>
        <a:fillRef idx="2">
          <a:schemeClr val="accent1"/>
        </a:fillRef>
        <a:effectRef idx="1">
          <a:schemeClr val="accent1"/>
        </a:effectRef>
        <a:fontRef idx="minor">
          <a:schemeClr val="dk1"/>
        </a:fontRef>
      </a:style>
    </a:spDef>
    <a:lnDef>
      <a:spPr>
        <a:ln/>
      </a:spPr>
      <a:bodyPr/>
      <a:lstStyle/>
      <a:style>
        <a:lnRef idx="3">
          <a:schemeClr val="accent1"/>
        </a:lnRef>
        <a:fillRef idx="0">
          <a:schemeClr val="accent1"/>
        </a:fillRef>
        <a:effectRef idx="2">
          <a:schemeClr val="accent1"/>
        </a:effectRef>
        <a:fontRef idx="minor">
          <a:schemeClr val="tx1"/>
        </a:fontRef>
      </a:style>
    </a:lnDef>
    <a:txDef>
      <a:spPr>
        <a:noFill/>
        <a:ln>
          <a:solidFill>
            <a:schemeClr val="bg2"/>
          </a:solidFill>
        </a:ln>
      </a:spPr>
      <a:bodyPr wrap="none" rtlCol="0">
        <a:spAutoFit/>
      </a:bodyPr>
      <a:lstStyle>
        <a:defPPr>
          <a:lnSpc>
            <a:spcPct val="90000"/>
          </a:lnSpc>
          <a:defRPr sz="2400" dirty="0" err="1" smtClean="0"/>
        </a:defPPr>
      </a:lstStyle>
    </a:txDef>
  </a:objectDefaults>
  <a:extraClrSchemeLst/>
  <a:extLst>
    <a:ext uri="{05A4C25C-085E-4340-85A3-A5531E510DB2}">
      <thm15:themeFamily xmlns:thm15="http://schemas.microsoft.com/office/thememl/2012/main" name="World country report presentation.potx" id="{FF082492-D6CE-444E-B3E8-FB131EDFAC53}" vid="{71BD5CC8-96B3-46A6-8835-37741E8965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C4633EE814622478BEAD3EB99B81E4B" ma:contentTypeVersion="10" ma:contentTypeDescription="Create a new document." ma:contentTypeScope="" ma:versionID="632d80071062421e1e57ebbdc73b4694">
  <xsd:schema xmlns:xsd="http://www.w3.org/2001/XMLSchema" xmlns:xs="http://www.w3.org/2001/XMLSchema" xmlns:p="http://schemas.microsoft.com/office/2006/metadata/properties" xmlns:ns2="0a085bbb-019b-480d-9101-0e6a2ca52a89" xmlns:ns3="f044f7cf-f4df-414b-bd40-0c2a90029526" targetNamespace="http://schemas.microsoft.com/office/2006/metadata/properties" ma:root="true" ma:fieldsID="2fd088bead5709366abfdc3a590f82c8" ns2:_="" ns3:_="">
    <xsd:import namespace="0a085bbb-019b-480d-9101-0e6a2ca52a89"/>
    <xsd:import namespace="f044f7cf-f4df-414b-bd40-0c2a9002952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Location" minOccurs="0"/>
                <xsd:element ref="ns2:MediaServiceEventHashCode" minOccurs="0"/>
                <xsd:element ref="ns2:MediaServiceGenerationTim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085bbb-019b-480d-9101-0e6a2ca52a8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Location" ma:index="14" nillable="true" ma:displayName="MediaServiceLocation" ma:internalName="MediaServiceLocatio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44f7cf-f4df-414b-bd40-0c2a90029526"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f044f7cf-f4df-414b-bd40-0c2a90029526">
      <UserInfo>
        <DisplayName/>
        <AccountId xsi:nil="true"/>
        <AccountType/>
      </UserInfo>
    </SharedWithUsers>
  </documentManagement>
</p:properties>
</file>

<file path=customXml/itemProps1.xml><?xml version="1.0" encoding="utf-8"?>
<ds:datastoreItem xmlns:ds="http://schemas.openxmlformats.org/officeDocument/2006/customXml" ds:itemID="{EA0F7864-2C39-4465-95C1-8D2E2E8C22FD}"/>
</file>

<file path=customXml/itemProps2.xml><?xml version="1.0" encoding="utf-8"?>
<ds:datastoreItem xmlns:ds="http://schemas.openxmlformats.org/officeDocument/2006/customXml" ds:itemID="{DE4391DC-70DC-4F99-BA8D-6342154C71FD}">
  <ds:schemaRefs>
    <ds:schemaRef ds:uri="http://schemas.microsoft.com/sharepoint/v3/contenttype/forms"/>
  </ds:schemaRefs>
</ds:datastoreItem>
</file>

<file path=customXml/itemProps3.xml><?xml version="1.0" encoding="utf-8"?>
<ds:datastoreItem xmlns:ds="http://schemas.openxmlformats.org/officeDocument/2006/customXml" ds:itemID="{16F746EE-9624-445D-B14C-71E01AFE3978}">
  <ds:schemaRefs>
    <ds:schemaRef ds:uri="http://schemas.microsoft.com/office/2006/metadata/properties"/>
    <ds:schemaRef ds:uri="http://schemas.microsoft.com/office/infopath/2007/PartnerControls"/>
    <ds:schemaRef ds:uri="f044f7cf-f4df-414b-bd40-0c2a90029526"/>
  </ds:schemaRefs>
</ds:datastoreItem>
</file>

<file path=docProps/app.xml><?xml version="1.0" encoding="utf-8"?>
<Properties xmlns="http://schemas.openxmlformats.org/officeDocument/2006/extended-properties" xmlns:vt="http://schemas.openxmlformats.org/officeDocument/2006/docPropsVTypes">
  <Template>World country report presentation</Template>
  <TotalTime>10101</TotalTime>
  <Words>4214</Words>
  <Application>Microsoft Office PowerPoint</Application>
  <PresentationFormat>Custom</PresentationFormat>
  <Paragraphs>380</Paragraphs>
  <Slides>31</Slides>
  <Notes>8</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World country report presentation</vt:lpstr>
      <vt:lpstr>CQG交易系统导航</vt:lpstr>
      <vt:lpstr>CQG简介</vt:lpstr>
      <vt:lpstr>PowerPoint Presentation</vt:lpstr>
      <vt:lpstr>PowerPoint Presentation</vt:lpstr>
      <vt:lpstr>登录界面</vt:lpstr>
      <vt:lpstr>PowerPoint Presentation</vt:lpstr>
      <vt:lpstr>自由组合平台页面，也可使用系统默认页面 重点介绍 - Trading 默认页面</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实时行情 – 其它报价风格</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联系我们</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Your Country</dc:title>
  <dc:creator>Crystal Zhang</dc:creator>
  <cp:lastModifiedBy>Crystal Zhang</cp:lastModifiedBy>
  <cp:revision>201</cp:revision>
  <cp:lastPrinted>2018-02-15T15:50:01Z</cp:lastPrinted>
  <dcterms:created xsi:type="dcterms:W3CDTF">2018-02-01T16:15:36Z</dcterms:created>
  <dcterms:modified xsi:type="dcterms:W3CDTF">2018-12-19T15:17:09Z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0x0101009C4633EE814622478BEAD3EB99B81E4B</vt:lpwstr>
  </property>
  <property fmtid="{D5CDD505-2E9C-101B-9397-08002B2CF9AE}" pid="3" name="Order">
    <vt:r8>74068500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y fmtid="{D5CDD505-2E9C-101B-9397-08002B2CF9AE}" pid="12" name="xd_Signature">
    <vt:bool>false</vt:bool>
  </property>
  <property fmtid="{D5CDD505-2E9C-101B-9397-08002B2CF9AE}" pid="13" name="xd_ProgID">
    <vt:lpwstr/>
  </property>
  <property fmtid="{D5CDD505-2E9C-101B-9397-08002B2CF9AE}" pid="14" name="_SourceUrl">
    <vt:lpwstr/>
  </property>
  <property fmtid="{D5CDD505-2E9C-101B-9397-08002B2CF9AE}" pid="15" name="_SharedFileIndex">
    <vt:lpwstr/>
  </property>
  <property fmtid="{D5CDD505-2E9C-101B-9397-08002B2CF9AE}" pid="16" name="ComplianceAssetId">
    <vt:lpwstr/>
  </property>
  <property fmtid="{D5CDD505-2E9C-101B-9397-08002B2CF9AE}" pid="17" name="TemplateUrl">
    <vt:lpwstr/>
  </property>
</Properties>
</file>